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400"/>
    <a:srgbClr val="78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3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0DD80-860E-4152-99AB-25BEDE0A8DA7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8842C41F-582B-43BF-B65F-1DAACD8D1CD7}">
      <dgm:prSet phldrT="[Text]"/>
      <dgm:spPr/>
      <dgm:t>
        <a:bodyPr/>
        <a:lstStyle/>
        <a:p>
          <a:r>
            <a:rPr lang="cs-CZ" dirty="0" smtClean="0"/>
            <a:t>Formální náležitostí a přijatelnost</a:t>
          </a:r>
          <a:endParaRPr lang="cs-CZ" dirty="0"/>
        </a:p>
      </dgm:t>
    </dgm:pt>
    <dgm:pt modelId="{6083C71C-FE48-4A82-B44A-CF224A773CA5}" type="parTrans" cxnId="{C493D33D-7BF1-467D-8A1E-19B0AD9F3210}">
      <dgm:prSet/>
      <dgm:spPr/>
      <dgm:t>
        <a:bodyPr/>
        <a:lstStyle/>
        <a:p>
          <a:endParaRPr lang="cs-CZ"/>
        </a:p>
      </dgm:t>
    </dgm:pt>
    <dgm:pt modelId="{7F5B8D2F-7C6E-428F-9E59-178E4C3FCF92}" type="sibTrans" cxnId="{C493D33D-7BF1-467D-8A1E-19B0AD9F3210}">
      <dgm:prSet/>
      <dgm:spPr/>
      <dgm:t>
        <a:bodyPr/>
        <a:lstStyle/>
        <a:p>
          <a:endParaRPr lang="cs-CZ"/>
        </a:p>
      </dgm:t>
    </dgm:pt>
    <dgm:pt modelId="{B3F09AEF-593F-42FF-AB97-599A9084501B}">
      <dgm:prSet phldrT="[Text]"/>
      <dgm:spPr/>
      <dgm:t>
        <a:bodyPr/>
        <a:lstStyle/>
        <a:p>
          <a:r>
            <a:rPr lang="cs-CZ" dirty="0" smtClean="0"/>
            <a:t>Vylučující kritéria a napravitelná</a:t>
          </a:r>
          <a:endParaRPr lang="cs-CZ" dirty="0"/>
        </a:p>
      </dgm:t>
    </dgm:pt>
    <dgm:pt modelId="{ED12ECEF-041A-4C5D-821F-1B71E311D588}" type="parTrans" cxnId="{C7625C59-5115-4026-83AC-D5F2812BBAA0}">
      <dgm:prSet/>
      <dgm:spPr/>
      <dgm:t>
        <a:bodyPr/>
        <a:lstStyle/>
        <a:p>
          <a:endParaRPr lang="cs-CZ"/>
        </a:p>
      </dgm:t>
    </dgm:pt>
    <dgm:pt modelId="{16E2AEED-E91C-417B-A4D1-9429F54C4742}" type="sibTrans" cxnId="{C7625C59-5115-4026-83AC-D5F2812BBAA0}">
      <dgm:prSet/>
      <dgm:spPr/>
      <dgm:t>
        <a:bodyPr/>
        <a:lstStyle/>
        <a:p>
          <a:endParaRPr lang="cs-CZ"/>
        </a:p>
      </dgm:t>
    </dgm:pt>
    <dgm:pt modelId="{82339310-F60F-408C-A94B-EC68EC458A57}">
      <dgm:prSet phldrT="[Text]"/>
      <dgm:spPr/>
      <dgm:t>
        <a:bodyPr/>
        <a:lstStyle/>
        <a:p>
          <a:r>
            <a:rPr lang="cs-CZ" dirty="0" smtClean="0"/>
            <a:t>Věcné hodnocení</a:t>
          </a:r>
          <a:endParaRPr lang="cs-CZ" dirty="0"/>
        </a:p>
      </dgm:t>
    </dgm:pt>
    <dgm:pt modelId="{7536662C-7390-423B-ACB2-14C005CDE39E}" type="parTrans" cxnId="{5E97F63D-37AF-4ABF-9CA0-84589A2E3EB8}">
      <dgm:prSet/>
      <dgm:spPr/>
      <dgm:t>
        <a:bodyPr/>
        <a:lstStyle/>
        <a:p>
          <a:endParaRPr lang="cs-CZ"/>
        </a:p>
      </dgm:t>
    </dgm:pt>
    <dgm:pt modelId="{F012013D-FAEB-41E2-9107-65FC74711957}" type="sibTrans" cxnId="{5E97F63D-37AF-4ABF-9CA0-84589A2E3EB8}">
      <dgm:prSet/>
      <dgm:spPr/>
      <dgm:t>
        <a:bodyPr/>
        <a:lstStyle/>
        <a:p>
          <a:endParaRPr lang="cs-CZ"/>
        </a:p>
      </dgm:t>
    </dgm:pt>
    <dgm:pt modelId="{E0B6F3F8-E802-4147-A53A-FC9C363775BA}">
      <dgm:prSet phldrT="[Text]"/>
      <dgm:spPr/>
      <dgm:t>
        <a:bodyPr/>
        <a:lstStyle/>
        <a:p>
          <a:r>
            <a:rPr lang="cs-CZ" dirty="0" smtClean="0"/>
            <a:t>Min počet bodů 50</a:t>
          </a:r>
          <a:endParaRPr lang="cs-CZ" dirty="0"/>
        </a:p>
      </dgm:t>
    </dgm:pt>
    <dgm:pt modelId="{A00E2989-A539-48E5-9113-AAC7B20967DB}" type="parTrans" cxnId="{1F2F221F-BE8A-4306-9CBC-D96665EC513A}">
      <dgm:prSet/>
      <dgm:spPr/>
      <dgm:t>
        <a:bodyPr/>
        <a:lstStyle/>
        <a:p>
          <a:endParaRPr lang="cs-CZ"/>
        </a:p>
      </dgm:t>
    </dgm:pt>
    <dgm:pt modelId="{95DA53DA-E62D-4FB0-B26E-24024B975BDD}" type="sibTrans" cxnId="{1F2F221F-BE8A-4306-9CBC-D96665EC513A}">
      <dgm:prSet/>
      <dgm:spPr/>
      <dgm:t>
        <a:bodyPr/>
        <a:lstStyle/>
        <a:p>
          <a:endParaRPr lang="cs-CZ"/>
        </a:p>
      </dgm:t>
    </dgm:pt>
    <dgm:pt modelId="{2DB7ECBB-7F67-4A94-869A-FAA768D68A82}">
      <dgm:prSet phldrT="[Text]"/>
      <dgm:spPr/>
      <dgm:t>
        <a:bodyPr/>
        <a:lstStyle/>
        <a:p>
          <a:r>
            <a:rPr lang="cs-CZ" dirty="0" smtClean="0"/>
            <a:t>Výběr projektů</a:t>
          </a:r>
          <a:endParaRPr lang="cs-CZ" dirty="0"/>
        </a:p>
      </dgm:t>
    </dgm:pt>
    <dgm:pt modelId="{6AF03292-CFEB-4089-8762-A4A97A1A8836}" type="parTrans" cxnId="{3C927B9B-818C-43F3-8C8E-FAEA89C9F46E}">
      <dgm:prSet/>
      <dgm:spPr/>
      <dgm:t>
        <a:bodyPr/>
        <a:lstStyle/>
        <a:p>
          <a:endParaRPr lang="cs-CZ"/>
        </a:p>
      </dgm:t>
    </dgm:pt>
    <dgm:pt modelId="{B024998C-0CF4-481C-BFDF-8B4F1ACA8A3C}" type="sibTrans" cxnId="{3C927B9B-818C-43F3-8C8E-FAEA89C9F46E}">
      <dgm:prSet/>
      <dgm:spPr/>
      <dgm:t>
        <a:bodyPr/>
        <a:lstStyle/>
        <a:p>
          <a:endParaRPr lang="cs-CZ"/>
        </a:p>
      </dgm:t>
    </dgm:pt>
    <dgm:pt modelId="{2D8D919B-541D-45B3-A2D4-8CD526AE8AA9}">
      <dgm:prSet phldrT="[Text]"/>
      <dgm:spPr/>
      <dgm:t>
        <a:bodyPr/>
        <a:lstStyle/>
        <a:p>
          <a:r>
            <a:rPr lang="cs-CZ" dirty="0" smtClean="0"/>
            <a:t>Dle alokace a bodů</a:t>
          </a:r>
          <a:endParaRPr lang="cs-CZ" dirty="0"/>
        </a:p>
      </dgm:t>
    </dgm:pt>
    <dgm:pt modelId="{B1C31013-F593-4817-B335-7FAEC54C5F04}" type="parTrans" cxnId="{1A8E92D7-5E2B-4003-BAAB-C77CDF471B92}">
      <dgm:prSet/>
      <dgm:spPr/>
      <dgm:t>
        <a:bodyPr/>
        <a:lstStyle/>
        <a:p>
          <a:endParaRPr lang="cs-CZ"/>
        </a:p>
      </dgm:t>
    </dgm:pt>
    <dgm:pt modelId="{A7DFB12E-6D73-4BE3-A31D-AED6572BA297}" type="sibTrans" cxnId="{1A8E92D7-5E2B-4003-BAAB-C77CDF471B92}">
      <dgm:prSet/>
      <dgm:spPr/>
      <dgm:t>
        <a:bodyPr/>
        <a:lstStyle/>
        <a:p>
          <a:endParaRPr lang="cs-CZ"/>
        </a:p>
      </dgm:t>
    </dgm:pt>
    <dgm:pt modelId="{FBF0E40A-F4A1-402C-90F4-D19CCEE29FAA}">
      <dgm:prSet phldrT="[Text]"/>
      <dgm:spPr/>
      <dgm:t>
        <a:bodyPr/>
        <a:lstStyle/>
        <a:p>
          <a:r>
            <a:rPr lang="cs-CZ" dirty="0" smtClean="0"/>
            <a:t>Závěrečné ověření</a:t>
          </a:r>
          <a:endParaRPr lang="cs-CZ" dirty="0"/>
        </a:p>
      </dgm:t>
    </dgm:pt>
    <dgm:pt modelId="{7E297E5F-652E-4294-95A2-91655849BD4B}" type="parTrans" cxnId="{E9E73F13-F0F8-4451-B61C-99BEAF937F7E}">
      <dgm:prSet/>
      <dgm:spPr/>
      <dgm:t>
        <a:bodyPr/>
        <a:lstStyle/>
        <a:p>
          <a:endParaRPr lang="cs-CZ"/>
        </a:p>
      </dgm:t>
    </dgm:pt>
    <dgm:pt modelId="{9FCD4204-54EB-46E2-9175-2FE82E226E85}" type="sibTrans" cxnId="{E9E73F13-F0F8-4451-B61C-99BEAF937F7E}">
      <dgm:prSet/>
      <dgm:spPr/>
      <dgm:t>
        <a:bodyPr/>
        <a:lstStyle/>
        <a:p>
          <a:endParaRPr lang="cs-CZ"/>
        </a:p>
      </dgm:t>
    </dgm:pt>
    <dgm:pt modelId="{7290FD5C-A611-4C04-9FFB-CA7B2B6C312F}" type="pres">
      <dgm:prSet presAssocID="{8600DD80-860E-4152-99AB-25BEDE0A8D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262255C-95E5-4F9A-AEFE-0146D2991085}" type="pres">
      <dgm:prSet presAssocID="{FBF0E40A-F4A1-402C-90F4-D19CCEE29FAA}" presName="boxAndChildren" presStyleCnt="0"/>
      <dgm:spPr/>
      <dgm:t>
        <a:bodyPr/>
        <a:lstStyle/>
        <a:p>
          <a:endParaRPr lang="cs-CZ"/>
        </a:p>
      </dgm:t>
    </dgm:pt>
    <dgm:pt modelId="{5A6DC845-1EE2-4345-89FA-5995A49EBB78}" type="pres">
      <dgm:prSet presAssocID="{FBF0E40A-F4A1-402C-90F4-D19CCEE29FAA}" presName="parentTextBox" presStyleLbl="node1" presStyleIdx="0" presStyleCnt="4"/>
      <dgm:spPr/>
      <dgm:t>
        <a:bodyPr/>
        <a:lstStyle/>
        <a:p>
          <a:endParaRPr lang="cs-CZ"/>
        </a:p>
      </dgm:t>
    </dgm:pt>
    <dgm:pt modelId="{A5404175-2815-43A2-BB3A-5E46FD39BD94}" type="pres">
      <dgm:prSet presAssocID="{B024998C-0CF4-481C-BFDF-8B4F1ACA8A3C}" presName="sp" presStyleCnt="0"/>
      <dgm:spPr/>
      <dgm:t>
        <a:bodyPr/>
        <a:lstStyle/>
        <a:p>
          <a:endParaRPr lang="cs-CZ"/>
        </a:p>
      </dgm:t>
    </dgm:pt>
    <dgm:pt modelId="{161AF42D-7F26-4ED5-B8CA-F8CE5D2FF92D}" type="pres">
      <dgm:prSet presAssocID="{2DB7ECBB-7F67-4A94-869A-FAA768D68A82}" presName="arrowAndChildren" presStyleCnt="0"/>
      <dgm:spPr/>
      <dgm:t>
        <a:bodyPr/>
        <a:lstStyle/>
        <a:p>
          <a:endParaRPr lang="cs-CZ"/>
        </a:p>
      </dgm:t>
    </dgm:pt>
    <dgm:pt modelId="{5A6525CD-0A80-4E1E-AEE2-DB5AB0AEEB1F}" type="pres">
      <dgm:prSet presAssocID="{2DB7ECBB-7F67-4A94-869A-FAA768D68A82}" presName="parentTextArrow" presStyleLbl="node1" presStyleIdx="0" presStyleCnt="4"/>
      <dgm:spPr/>
      <dgm:t>
        <a:bodyPr/>
        <a:lstStyle/>
        <a:p>
          <a:endParaRPr lang="cs-CZ"/>
        </a:p>
      </dgm:t>
    </dgm:pt>
    <dgm:pt modelId="{5E183CEF-1FBE-4030-A185-57CD6E618EE3}" type="pres">
      <dgm:prSet presAssocID="{2DB7ECBB-7F67-4A94-869A-FAA768D68A82}" presName="arrow" presStyleLbl="node1" presStyleIdx="1" presStyleCnt="4"/>
      <dgm:spPr/>
      <dgm:t>
        <a:bodyPr/>
        <a:lstStyle/>
        <a:p>
          <a:endParaRPr lang="cs-CZ"/>
        </a:p>
      </dgm:t>
    </dgm:pt>
    <dgm:pt modelId="{F96C844F-CC99-49DF-96EC-3EA3E340F001}" type="pres">
      <dgm:prSet presAssocID="{2DB7ECBB-7F67-4A94-869A-FAA768D68A82}" presName="descendantArrow" presStyleCnt="0"/>
      <dgm:spPr/>
      <dgm:t>
        <a:bodyPr/>
        <a:lstStyle/>
        <a:p>
          <a:endParaRPr lang="cs-CZ"/>
        </a:p>
      </dgm:t>
    </dgm:pt>
    <dgm:pt modelId="{06D1CDED-8BBF-41DB-9FB2-604F505A0ADE}" type="pres">
      <dgm:prSet presAssocID="{2D8D919B-541D-45B3-A2D4-8CD526AE8AA9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BA2439-6D34-4D7A-850B-FD6CBDEB6F6A}" type="pres">
      <dgm:prSet presAssocID="{F012013D-FAEB-41E2-9107-65FC74711957}" presName="sp" presStyleCnt="0"/>
      <dgm:spPr/>
      <dgm:t>
        <a:bodyPr/>
        <a:lstStyle/>
        <a:p>
          <a:endParaRPr lang="cs-CZ"/>
        </a:p>
      </dgm:t>
    </dgm:pt>
    <dgm:pt modelId="{87C7818B-AC1D-4188-B833-B284D4603A2E}" type="pres">
      <dgm:prSet presAssocID="{82339310-F60F-408C-A94B-EC68EC458A57}" presName="arrowAndChildren" presStyleCnt="0"/>
      <dgm:spPr/>
      <dgm:t>
        <a:bodyPr/>
        <a:lstStyle/>
        <a:p>
          <a:endParaRPr lang="cs-CZ"/>
        </a:p>
      </dgm:t>
    </dgm:pt>
    <dgm:pt modelId="{7A6E3DB3-F96C-4083-A919-ABC27557F299}" type="pres">
      <dgm:prSet presAssocID="{82339310-F60F-408C-A94B-EC68EC458A57}" presName="parentTextArrow" presStyleLbl="node1" presStyleIdx="1" presStyleCnt="4"/>
      <dgm:spPr/>
      <dgm:t>
        <a:bodyPr/>
        <a:lstStyle/>
        <a:p>
          <a:endParaRPr lang="cs-CZ"/>
        </a:p>
      </dgm:t>
    </dgm:pt>
    <dgm:pt modelId="{A108CE39-975B-400A-A006-B910449D32D1}" type="pres">
      <dgm:prSet presAssocID="{82339310-F60F-408C-A94B-EC68EC458A57}" presName="arrow" presStyleLbl="node1" presStyleIdx="2" presStyleCnt="4"/>
      <dgm:spPr/>
      <dgm:t>
        <a:bodyPr/>
        <a:lstStyle/>
        <a:p>
          <a:endParaRPr lang="cs-CZ"/>
        </a:p>
      </dgm:t>
    </dgm:pt>
    <dgm:pt modelId="{09B624F6-0D4C-45BE-9F61-C4B5AFBF8F4F}" type="pres">
      <dgm:prSet presAssocID="{82339310-F60F-408C-A94B-EC68EC458A57}" presName="descendantArrow" presStyleCnt="0"/>
      <dgm:spPr/>
      <dgm:t>
        <a:bodyPr/>
        <a:lstStyle/>
        <a:p>
          <a:endParaRPr lang="cs-CZ"/>
        </a:p>
      </dgm:t>
    </dgm:pt>
    <dgm:pt modelId="{C9D605B2-EA31-4888-9AFE-9B0A358B4CD4}" type="pres">
      <dgm:prSet presAssocID="{E0B6F3F8-E802-4147-A53A-FC9C363775BA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3DF4FD-B029-423D-AB7A-8FABE9943107}" type="pres">
      <dgm:prSet presAssocID="{7F5B8D2F-7C6E-428F-9E59-178E4C3FCF92}" presName="sp" presStyleCnt="0"/>
      <dgm:spPr/>
      <dgm:t>
        <a:bodyPr/>
        <a:lstStyle/>
        <a:p>
          <a:endParaRPr lang="cs-CZ"/>
        </a:p>
      </dgm:t>
    </dgm:pt>
    <dgm:pt modelId="{4871A629-80B8-4A0F-AA3E-A56864DB4945}" type="pres">
      <dgm:prSet presAssocID="{8842C41F-582B-43BF-B65F-1DAACD8D1CD7}" presName="arrowAndChildren" presStyleCnt="0"/>
      <dgm:spPr/>
      <dgm:t>
        <a:bodyPr/>
        <a:lstStyle/>
        <a:p>
          <a:endParaRPr lang="cs-CZ"/>
        </a:p>
      </dgm:t>
    </dgm:pt>
    <dgm:pt modelId="{4540CE78-4E75-4FE2-8B34-3D634522202B}" type="pres">
      <dgm:prSet presAssocID="{8842C41F-582B-43BF-B65F-1DAACD8D1CD7}" presName="parentTextArrow" presStyleLbl="node1" presStyleIdx="2" presStyleCnt="4"/>
      <dgm:spPr/>
      <dgm:t>
        <a:bodyPr/>
        <a:lstStyle/>
        <a:p>
          <a:endParaRPr lang="cs-CZ"/>
        </a:p>
      </dgm:t>
    </dgm:pt>
    <dgm:pt modelId="{12F762E1-2B20-460F-8BFD-35124CD9C401}" type="pres">
      <dgm:prSet presAssocID="{8842C41F-582B-43BF-B65F-1DAACD8D1CD7}" presName="arrow" presStyleLbl="node1" presStyleIdx="3" presStyleCnt="4"/>
      <dgm:spPr/>
      <dgm:t>
        <a:bodyPr/>
        <a:lstStyle/>
        <a:p>
          <a:endParaRPr lang="cs-CZ"/>
        </a:p>
      </dgm:t>
    </dgm:pt>
    <dgm:pt modelId="{482E4380-8C74-425B-9AE6-79EF3F0A8121}" type="pres">
      <dgm:prSet presAssocID="{8842C41F-582B-43BF-B65F-1DAACD8D1CD7}" presName="descendantArrow" presStyleCnt="0"/>
      <dgm:spPr/>
      <dgm:t>
        <a:bodyPr/>
        <a:lstStyle/>
        <a:p>
          <a:endParaRPr lang="cs-CZ"/>
        </a:p>
      </dgm:t>
    </dgm:pt>
    <dgm:pt modelId="{0DA7829E-7C8B-4940-BFE3-55F3318C3550}" type="pres">
      <dgm:prSet presAssocID="{B3F09AEF-593F-42FF-AB97-599A9084501B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04B1953-D3DF-455E-A656-42171BDAB192}" type="presOf" srcId="{8842C41F-582B-43BF-B65F-1DAACD8D1CD7}" destId="{12F762E1-2B20-460F-8BFD-35124CD9C401}" srcOrd="1" destOrd="0" presId="urn:microsoft.com/office/officeart/2005/8/layout/process4"/>
    <dgm:cxn modelId="{3C927B9B-818C-43F3-8C8E-FAEA89C9F46E}" srcId="{8600DD80-860E-4152-99AB-25BEDE0A8DA7}" destId="{2DB7ECBB-7F67-4A94-869A-FAA768D68A82}" srcOrd="2" destOrd="0" parTransId="{6AF03292-CFEB-4089-8762-A4A97A1A8836}" sibTransId="{B024998C-0CF4-481C-BFDF-8B4F1ACA8A3C}"/>
    <dgm:cxn modelId="{2325E7B4-397F-41E0-86CD-8C25049118CF}" type="presOf" srcId="{2DB7ECBB-7F67-4A94-869A-FAA768D68A82}" destId="{5A6525CD-0A80-4E1E-AEE2-DB5AB0AEEB1F}" srcOrd="0" destOrd="0" presId="urn:microsoft.com/office/officeart/2005/8/layout/process4"/>
    <dgm:cxn modelId="{1FD25012-55E6-4FA4-950D-69D16786550E}" type="presOf" srcId="{B3F09AEF-593F-42FF-AB97-599A9084501B}" destId="{0DA7829E-7C8B-4940-BFE3-55F3318C3550}" srcOrd="0" destOrd="0" presId="urn:microsoft.com/office/officeart/2005/8/layout/process4"/>
    <dgm:cxn modelId="{E70BA9E6-29A6-4AF2-BE02-37F2BC528D5B}" type="presOf" srcId="{FBF0E40A-F4A1-402C-90F4-D19CCEE29FAA}" destId="{5A6DC845-1EE2-4345-89FA-5995A49EBB78}" srcOrd="0" destOrd="0" presId="urn:microsoft.com/office/officeart/2005/8/layout/process4"/>
    <dgm:cxn modelId="{5E97F63D-37AF-4ABF-9CA0-84589A2E3EB8}" srcId="{8600DD80-860E-4152-99AB-25BEDE0A8DA7}" destId="{82339310-F60F-408C-A94B-EC68EC458A57}" srcOrd="1" destOrd="0" parTransId="{7536662C-7390-423B-ACB2-14C005CDE39E}" sibTransId="{F012013D-FAEB-41E2-9107-65FC74711957}"/>
    <dgm:cxn modelId="{3AE48C9D-E405-4BDC-8D19-C56B6612B91D}" type="presOf" srcId="{82339310-F60F-408C-A94B-EC68EC458A57}" destId="{7A6E3DB3-F96C-4083-A919-ABC27557F299}" srcOrd="0" destOrd="0" presId="urn:microsoft.com/office/officeart/2005/8/layout/process4"/>
    <dgm:cxn modelId="{1A8E92D7-5E2B-4003-BAAB-C77CDF471B92}" srcId="{2DB7ECBB-7F67-4A94-869A-FAA768D68A82}" destId="{2D8D919B-541D-45B3-A2D4-8CD526AE8AA9}" srcOrd="0" destOrd="0" parTransId="{B1C31013-F593-4817-B335-7FAEC54C5F04}" sibTransId="{A7DFB12E-6D73-4BE3-A31D-AED6572BA297}"/>
    <dgm:cxn modelId="{E9E73F13-F0F8-4451-B61C-99BEAF937F7E}" srcId="{8600DD80-860E-4152-99AB-25BEDE0A8DA7}" destId="{FBF0E40A-F4A1-402C-90F4-D19CCEE29FAA}" srcOrd="3" destOrd="0" parTransId="{7E297E5F-652E-4294-95A2-91655849BD4B}" sibTransId="{9FCD4204-54EB-46E2-9175-2FE82E226E85}"/>
    <dgm:cxn modelId="{24B1D2F6-3856-4E00-B791-7FDDAE195546}" type="presOf" srcId="{8842C41F-582B-43BF-B65F-1DAACD8D1CD7}" destId="{4540CE78-4E75-4FE2-8B34-3D634522202B}" srcOrd="0" destOrd="0" presId="urn:microsoft.com/office/officeart/2005/8/layout/process4"/>
    <dgm:cxn modelId="{1F2F221F-BE8A-4306-9CBC-D96665EC513A}" srcId="{82339310-F60F-408C-A94B-EC68EC458A57}" destId="{E0B6F3F8-E802-4147-A53A-FC9C363775BA}" srcOrd="0" destOrd="0" parTransId="{A00E2989-A539-48E5-9113-AAC7B20967DB}" sibTransId="{95DA53DA-E62D-4FB0-B26E-24024B975BDD}"/>
    <dgm:cxn modelId="{B0295CAC-8675-422C-BE69-4D5124C62346}" type="presOf" srcId="{2DB7ECBB-7F67-4A94-869A-FAA768D68A82}" destId="{5E183CEF-1FBE-4030-A185-57CD6E618EE3}" srcOrd="1" destOrd="0" presId="urn:microsoft.com/office/officeart/2005/8/layout/process4"/>
    <dgm:cxn modelId="{C493D33D-7BF1-467D-8A1E-19B0AD9F3210}" srcId="{8600DD80-860E-4152-99AB-25BEDE0A8DA7}" destId="{8842C41F-582B-43BF-B65F-1DAACD8D1CD7}" srcOrd="0" destOrd="0" parTransId="{6083C71C-FE48-4A82-B44A-CF224A773CA5}" sibTransId="{7F5B8D2F-7C6E-428F-9E59-178E4C3FCF92}"/>
    <dgm:cxn modelId="{050730E7-0CB1-48A0-A817-546C865EC6E0}" type="presOf" srcId="{8600DD80-860E-4152-99AB-25BEDE0A8DA7}" destId="{7290FD5C-A611-4C04-9FFB-CA7B2B6C312F}" srcOrd="0" destOrd="0" presId="urn:microsoft.com/office/officeart/2005/8/layout/process4"/>
    <dgm:cxn modelId="{C7625C59-5115-4026-83AC-D5F2812BBAA0}" srcId="{8842C41F-582B-43BF-B65F-1DAACD8D1CD7}" destId="{B3F09AEF-593F-42FF-AB97-599A9084501B}" srcOrd="0" destOrd="0" parTransId="{ED12ECEF-041A-4C5D-821F-1B71E311D588}" sibTransId="{16E2AEED-E91C-417B-A4D1-9429F54C4742}"/>
    <dgm:cxn modelId="{68BDB861-C265-4072-9625-475D49B066F9}" type="presOf" srcId="{82339310-F60F-408C-A94B-EC68EC458A57}" destId="{A108CE39-975B-400A-A006-B910449D32D1}" srcOrd="1" destOrd="0" presId="urn:microsoft.com/office/officeart/2005/8/layout/process4"/>
    <dgm:cxn modelId="{CBCCAF7D-C18C-47C9-8B78-71A587E1B6CF}" type="presOf" srcId="{2D8D919B-541D-45B3-A2D4-8CD526AE8AA9}" destId="{06D1CDED-8BBF-41DB-9FB2-604F505A0ADE}" srcOrd="0" destOrd="0" presId="urn:microsoft.com/office/officeart/2005/8/layout/process4"/>
    <dgm:cxn modelId="{BF2D05EF-029A-40F5-B0C5-DDD78C5F19C6}" type="presOf" srcId="{E0B6F3F8-E802-4147-A53A-FC9C363775BA}" destId="{C9D605B2-EA31-4888-9AFE-9B0A358B4CD4}" srcOrd="0" destOrd="0" presId="urn:microsoft.com/office/officeart/2005/8/layout/process4"/>
    <dgm:cxn modelId="{EFB055A6-CF09-46FD-8E45-A1D556081724}" type="presParOf" srcId="{7290FD5C-A611-4C04-9FFB-CA7B2B6C312F}" destId="{C262255C-95E5-4F9A-AEFE-0146D2991085}" srcOrd="0" destOrd="0" presId="urn:microsoft.com/office/officeart/2005/8/layout/process4"/>
    <dgm:cxn modelId="{37347035-7CB5-4C6E-9DDC-354399583723}" type="presParOf" srcId="{C262255C-95E5-4F9A-AEFE-0146D2991085}" destId="{5A6DC845-1EE2-4345-89FA-5995A49EBB78}" srcOrd="0" destOrd="0" presId="urn:microsoft.com/office/officeart/2005/8/layout/process4"/>
    <dgm:cxn modelId="{72E54AC0-4D5F-4CC1-9536-C127D14B90B5}" type="presParOf" srcId="{7290FD5C-A611-4C04-9FFB-CA7B2B6C312F}" destId="{A5404175-2815-43A2-BB3A-5E46FD39BD94}" srcOrd="1" destOrd="0" presId="urn:microsoft.com/office/officeart/2005/8/layout/process4"/>
    <dgm:cxn modelId="{9FC0B012-0050-4342-8F07-111D2B315889}" type="presParOf" srcId="{7290FD5C-A611-4C04-9FFB-CA7B2B6C312F}" destId="{161AF42D-7F26-4ED5-B8CA-F8CE5D2FF92D}" srcOrd="2" destOrd="0" presId="urn:microsoft.com/office/officeart/2005/8/layout/process4"/>
    <dgm:cxn modelId="{8F2E802F-FDF4-42AF-B237-31884DA65D7B}" type="presParOf" srcId="{161AF42D-7F26-4ED5-B8CA-F8CE5D2FF92D}" destId="{5A6525CD-0A80-4E1E-AEE2-DB5AB0AEEB1F}" srcOrd="0" destOrd="0" presId="urn:microsoft.com/office/officeart/2005/8/layout/process4"/>
    <dgm:cxn modelId="{5DADDC88-68D7-4D4D-81DD-608E775530EE}" type="presParOf" srcId="{161AF42D-7F26-4ED5-B8CA-F8CE5D2FF92D}" destId="{5E183CEF-1FBE-4030-A185-57CD6E618EE3}" srcOrd="1" destOrd="0" presId="urn:microsoft.com/office/officeart/2005/8/layout/process4"/>
    <dgm:cxn modelId="{EADD16CF-0430-47D2-824D-3B48E1DB72CA}" type="presParOf" srcId="{161AF42D-7F26-4ED5-B8CA-F8CE5D2FF92D}" destId="{F96C844F-CC99-49DF-96EC-3EA3E340F001}" srcOrd="2" destOrd="0" presId="urn:microsoft.com/office/officeart/2005/8/layout/process4"/>
    <dgm:cxn modelId="{89F8B3C0-5AF9-46D9-82B6-B929A755D3A6}" type="presParOf" srcId="{F96C844F-CC99-49DF-96EC-3EA3E340F001}" destId="{06D1CDED-8BBF-41DB-9FB2-604F505A0ADE}" srcOrd="0" destOrd="0" presId="urn:microsoft.com/office/officeart/2005/8/layout/process4"/>
    <dgm:cxn modelId="{9A20D0AD-DCE5-4514-99FD-6E06254BE78E}" type="presParOf" srcId="{7290FD5C-A611-4C04-9FFB-CA7B2B6C312F}" destId="{CEBA2439-6D34-4D7A-850B-FD6CBDEB6F6A}" srcOrd="3" destOrd="0" presId="urn:microsoft.com/office/officeart/2005/8/layout/process4"/>
    <dgm:cxn modelId="{4EAE005C-4709-4305-861D-B379595F1C6D}" type="presParOf" srcId="{7290FD5C-A611-4C04-9FFB-CA7B2B6C312F}" destId="{87C7818B-AC1D-4188-B833-B284D4603A2E}" srcOrd="4" destOrd="0" presId="urn:microsoft.com/office/officeart/2005/8/layout/process4"/>
    <dgm:cxn modelId="{1156B89E-8FD9-4D8A-9F74-E255D33A1930}" type="presParOf" srcId="{87C7818B-AC1D-4188-B833-B284D4603A2E}" destId="{7A6E3DB3-F96C-4083-A919-ABC27557F299}" srcOrd="0" destOrd="0" presId="urn:microsoft.com/office/officeart/2005/8/layout/process4"/>
    <dgm:cxn modelId="{67D6FDDC-40E7-4765-8ABC-CCDE64F31109}" type="presParOf" srcId="{87C7818B-AC1D-4188-B833-B284D4603A2E}" destId="{A108CE39-975B-400A-A006-B910449D32D1}" srcOrd="1" destOrd="0" presId="urn:microsoft.com/office/officeart/2005/8/layout/process4"/>
    <dgm:cxn modelId="{4054CF30-A264-454E-9151-DA4C0C71BF8A}" type="presParOf" srcId="{87C7818B-AC1D-4188-B833-B284D4603A2E}" destId="{09B624F6-0D4C-45BE-9F61-C4B5AFBF8F4F}" srcOrd="2" destOrd="0" presId="urn:microsoft.com/office/officeart/2005/8/layout/process4"/>
    <dgm:cxn modelId="{F434AA8B-1F21-4E01-9FB7-6F327F3B11C3}" type="presParOf" srcId="{09B624F6-0D4C-45BE-9F61-C4B5AFBF8F4F}" destId="{C9D605B2-EA31-4888-9AFE-9B0A358B4CD4}" srcOrd="0" destOrd="0" presId="urn:microsoft.com/office/officeart/2005/8/layout/process4"/>
    <dgm:cxn modelId="{D4A51ECC-82FA-448B-9A7D-C2EC3469B921}" type="presParOf" srcId="{7290FD5C-A611-4C04-9FFB-CA7B2B6C312F}" destId="{193DF4FD-B029-423D-AB7A-8FABE9943107}" srcOrd="5" destOrd="0" presId="urn:microsoft.com/office/officeart/2005/8/layout/process4"/>
    <dgm:cxn modelId="{53BA563B-8DCE-4749-BBFC-5DFA624FFC56}" type="presParOf" srcId="{7290FD5C-A611-4C04-9FFB-CA7B2B6C312F}" destId="{4871A629-80B8-4A0F-AA3E-A56864DB4945}" srcOrd="6" destOrd="0" presId="urn:microsoft.com/office/officeart/2005/8/layout/process4"/>
    <dgm:cxn modelId="{8C3665F5-DD09-4A9A-9737-2DD0CB8B1412}" type="presParOf" srcId="{4871A629-80B8-4A0F-AA3E-A56864DB4945}" destId="{4540CE78-4E75-4FE2-8B34-3D634522202B}" srcOrd="0" destOrd="0" presId="urn:microsoft.com/office/officeart/2005/8/layout/process4"/>
    <dgm:cxn modelId="{15E11D00-9EB6-4324-A414-6A5823E86AE3}" type="presParOf" srcId="{4871A629-80B8-4A0F-AA3E-A56864DB4945}" destId="{12F762E1-2B20-460F-8BFD-35124CD9C401}" srcOrd="1" destOrd="0" presId="urn:microsoft.com/office/officeart/2005/8/layout/process4"/>
    <dgm:cxn modelId="{6B6CFBC0-28CA-4E00-B97E-2A640363ECBB}" type="presParOf" srcId="{4871A629-80B8-4A0F-AA3E-A56864DB4945}" destId="{482E4380-8C74-425B-9AE6-79EF3F0A8121}" srcOrd="2" destOrd="0" presId="urn:microsoft.com/office/officeart/2005/8/layout/process4"/>
    <dgm:cxn modelId="{F2EEB497-971E-4F28-A970-928B23DD0616}" type="presParOf" srcId="{482E4380-8C74-425B-9AE6-79EF3F0A8121}" destId="{0DA7829E-7C8B-4940-BFE3-55F3318C35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DC845-1EE2-4345-89FA-5995A49EBB78}">
      <dsp:nvSpPr>
        <dsp:cNvPr id="0" name=""/>
        <dsp:cNvSpPr/>
      </dsp:nvSpPr>
      <dsp:spPr>
        <a:xfrm>
          <a:off x="0" y="3860790"/>
          <a:ext cx="8064500" cy="8446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Závěrečné ověření</a:t>
          </a:r>
          <a:endParaRPr lang="cs-CZ" sz="1600" kern="1200" dirty="0"/>
        </a:p>
      </dsp:txBody>
      <dsp:txXfrm>
        <a:off x="0" y="3860790"/>
        <a:ext cx="8064500" cy="844646"/>
      </dsp:txXfrm>
    </dsp:sp>
    <dsp:sp modelId="{5E183CEF-1FBE-4030-A185-57CD6E618EE3}">
      <dsp:nvSpPr>
        <dsp:cNvPr id="0" name=""/>
        <dsp:cNvSpPr/>
      </dsp:nvSpPr>
      <dsp:spPr>
        <a:xfrm rot="10800000">
          <a:off x="0" y="2574393"/>
          <a:ext cx="8064500" cy="129906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Výběr projektů</a:t>
          </a:r>
          <a:endParaRPr lang="cs-CZ" sz="1600" kern="1200" dirty="0"/>
        </a:p>
      </dsp:txBody>
      <dsp:txXfrm rot="-10800000">
        <a:off x="0" y="2574393"/>
        <a:ext cx="8064500" cy="455972"/>
      </dsp:txXfrm>
    </dsp:sp>
    <dsp:sp modelId="{06D1CDED-8BBF-41DB-9FB2-604F505A0ADE}">
      <dsp:nvSpPr>
        <dsp:cNvPr id="0" name=""/>
        <dsp:cNvSpPr/>
      </dsp:nvSpPr>
      <dsp:spPr>
        <a:xfrm>
          <a:off x="0" y="3030365"/>
          <a:ext cx="8064500" cy="3884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Dle alokace a bodů</a:t>
          </a:r>
          <a:endParaRPr lang="cs-CZ" sz="2300" kern="1200" dirty="0"/>
        </a:p>
      </dsp:txBody>
      <dsp:txXfrm>
        <a:off x="0" y="3030365"/>
        <a:ext cx="8064500" cy="388420"/>
      </dsp:txXfrm>
    </dsp:sp>
    <dsp:sp modelId="{A108CE39-975B-400A-A006-B910449D32D1}">
      <dsp:nvSpPr>
        <dsp:cNvPr id="0" name=""/>
        <dsp:cNvSpPr/>
      </dsp:nvSpPr>
      <dsp:spPr>
        <a:xfrm rot="10800000">
          <a:off x="0" y="1287996"/>
          <a:ext cx="8064500" cy="129906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Věcné hodnocení</a:t>
          </a:r>
          <a:endParaRPr lang="cs-CZ" sz="1600" kern="1200" dirty="0"/>
        </a:p>
      </dsp:txBody>
      <dsp:txXfrm rot="-10800000">
        <a:off x="0" y="1287996"/>
        <a:ext cx="8064500" cy="455972"/>
      </dsp:txXfrm>
    </dsp:sp>
    <dsp:sp modelId="{C9D605B2-EA31-4888-9AFE-9B0A358B4CD4}">
      <dsp:nvSpPr>
        <dsp:cNvPr id="0" name=""/>
        <dsp:cNvSpPr/>
      </dsp:nvSpPr>
      <dsp:spPr>
        <a:xfrm>
          <a:off x="0" y="1743969"/>
          <a:ext cx="8064500" cy="3884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Min počet bodů 50</a:t>
          </a:r>
          <a:endParaRPr lang="cs-CZ" sz="2300" kern="1200" dirty="0"/>
        </a:p>
      </dsp:txBody>
      <dsp:txXfrm>
        <a:off x="0" y="1743969"/>
        <a:ext cx="8064500" cy="388420"/>
      </dsp:txXfrm>
    </dsp:sp>
    <dsp:sp modelId="{12F762E1-2B20-460F-8BFD-35124CD9C401}">
      <dsp:nvSpPr>
        <dsp:cNvPr id="0" name=""/>
        <dsp:cNvSpPr/>
      </dsp:nvSpPr>
      <dsp:spPr>
        <a:xfrm rot="10800000">
          <a:off x="0" y="1600"/>
          <a:ext cx="8064500" cy="129906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Formální náležitostí a přijatelnost</a:t>
          </a:r>
          <a:endParaRPr lang="cs-CZ" sz="1600" kern="1200" dirty="0"/>
        </a:p>
      </dsp:txBody>
      <dsp:txXfrm rot="-10800000">
        <a:off x="0" y="1600"/>
        <a:ext cx="8064500" cy="455972"/>
      </dsp:txXfrm>
    </dsp:sp>
    <dsp:sp modelId="{0DA7829E-7C8B-4940-BFE3-55F3318C3550}">
      <dsp:nvSpPr>
        <dsp:cNvPr id="0" name=""/>
        <dsp:cNvSpPr/>
      </dsp:nvSpPr>
      <dsp:spPr>
        <a:xfrm>
          <a:off x="0" y="457572"/>
          <a:ext cx="8064500" cy="3884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Vylučující kritéria a napravitelná</a:t>
          </a:r>
          <a:endParaRPr lang="cs-CZ" sz="2300" kern="1200" dirty="0"/>
        </a:p>
      </dsp:txBody>
      <dsp:txXfrm>
        <a:off x="0" y="457572"/>
        <a:ext cx="8064500" cy="388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70226-15BB-493C-9DDA-C72AEDABC51E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A128E-79E9-41D4-93A1-DEF9FA945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10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59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214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179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538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427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826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1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948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072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998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83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379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869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865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7"/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810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58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634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141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197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460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0511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97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584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0981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407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8379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383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198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Nutné mít kvalifikovaný elektronický podpis (např.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PostSignum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České pošty)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platnost certifikátu je 1 rok.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Nutnost mít aktivní datovou schránku.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48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Veškeré žádosti se zasílají jen v elektronické podobě prostřednictvím aplikace IS KP14+.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Nevyžaduje instalaci do PC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Postupovat podle Pokynů k vyplnění Žádosti o podporu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Prostřednictvím IS KP14+ se předkládají také Zprávy o realizaci projektu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do 30 pracovních dnů po ukončení každého monitorovacího období (zpravidla 6 měsíců)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548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Prostředí</a:t>
            </a:r>
            <a:r>
              <a:rPr lang="cs-CZ" baseline="0" dirty="0" smtClean="0"/>
              <a:t> </a:t>
            </a:r>
            <a:r>
              <a:rPr lang="cs-CZ" dirty="0" smtClean="0"/>
              <a:t>MS2014+ má 2 části:</a:t>
            </a:r>
          </a:p>
          <a:p>
            <a:pPr lvl="1"/>
            <a:r>
              <a:rPr lang="cs-CZ" dirty="0" smtClean="0"/>
              <a:t>1. Pro externí uživatele: IS KP14+ (do externích patří žadatelé/příjemci, externí hodnotitelé)</a:t>
            </a:r>
          </a:p>
          <a:p>
            <a:pPr lvl="1"/>
            <a:r>
              <a:rPr lang="cs-CZ" dirty="0" smtClean="0"/>
              <a:t>2.</a:t>
            </a:r>
            <a:r>
              <a:rPr lang="cs-CZ" baseline="0" dirty="0" smtClean="0"/>
              <a:t> </a:t>
            </a:r>
            <a:r>
              <a:rPr lang="cs-CZ" dirty="0" smtClean="0"/>
              <a:t>Pro interní uživatele: CSSF14+ </a:t>
            </a:r>
          </a:p>
          <a:p>
            <a:r>
              <a:rPr lang="cs-CZ" dirty="0" smtClean="0"/>
              <a:t>Do IS KP14+ se lze registrovat bez překážek, CSSF14+ je pouze pro absolventy školení - před přidělením přístupu MMR ověřuje vazbu osoby na daný OP</a:t>
            </a:r>
          </a:p>
          <a:p>
            <a:endParaRPr lang="cs-CZ" dirty="0" smtClean="0"/>
          </a:p>
          <a:p>
            <a:r>
              <a:rPr lang="cs-CZ" dirty="0" smtClean="0"/>
              <a:t>Pro oboje existují vždy:</a:t>
            </a:r>
          </a:p>
          <a:p>
            <a:pPr lvl="1"/>
            <a:r>
              <a:rPr lang="cs-CZ" dirty="0" smtClean="0"/>
              <a:t>1. Ostré prostředí</a:t>
            </a:r>
          </a:p>
          <a:p>
            <a:pPr lvl="1"/>
            <a:r>
              <a:rPr lang="cs-CZ" dirty="0" smtClean="0"/>
              <a:t>2. Referenční (mělo by kopírovat ostrou verzi, slouží pro simulaci ze strany ŘO aj.)</a:t>
            </a:r>
          </a:p>
          <a:p>
            <a:pPr lvl="1"/>
            <a:r>
              <a:rPr lang="cs-CZ" dirty="0" smtClean="0"/>
              <a:t>3. Testovací (slouží k přípravě rozvoje – před nasazením na referenční a ostrou)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Registrace uživatelů IS KP14+</a:t>
            </a:r>
          </a:p>
          <a:p>
            <a:r>
              <a:rPr lang="cs-CZ" dirty="0" smtClean="0"/>
              <a:t>Vyplnění: Jméno, Příjmení, Datum narození, E-mail, Telefon, Heslo </a:t>
            </a:r>
          </a:p>
          <a:p>
            <a:r>
              <a:rPr lang="cs-CZ" dirty="0" smtClean="0"/>
              <a:t>Systém zašle kód na zadané telefonní číslo</a:t>
            </a:r>
          </a:p>
          <a:p>
            <a:r>
              <a:rPr lang="cs-CZ" dirty="0" smtClean="0"/>
              <a:t>Po zadání kódu z SMS zprávy do registračního formuláře v IS KP14+ dochází k zaslání aktivačního linku na e-mail</a:t>
            </a:r>
          </a:p>
          <a:p>
            <a:r>
              <a:rPr lang="cs-CZ" dirty="0" smtClean="0"/>
              <a:t>Po kliknutí na aktivační link zasílá systém na email uživatelské jméno (vychází z jména a příjmení)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5317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22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Žadatel musí jít vždy přes výzvu ŘO a konkrétní výzvu MAS volí až na žádosti.</a:t>
            </a:r>
          </a:p>
          <a:p>
            <a:r>
              <a:rPr lang="cs-CZ" baseline="0" dirty="0" smtClean="0"/>
              <a:t>Žadatel – Operační program – Výzva ŘO – otevře se nová žádost – a zde na záložce výzvy MAS vyberete konkrétní výzvu MAS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21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267"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5119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0875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5587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7218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8100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44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087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57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01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31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3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78A8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764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E0D2-E148-495B-A2BF-5AA4D61CA399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AFE6-21D8-4836-BF0F-8A5B8AFF5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65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E0D2-E148-495B-A2BF-5AA4D61CA399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AFE6-21D8-4836-BF0F-8A5B8AFF5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91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E0D2-E148-495B-A2BF-5AA4D61CA399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AFE6-21D8-4836-BF0F-8A5B8AFF5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949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46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97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9200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78A8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7200"/>
            <a:ext cx="8229600" cy="4496400"/>
          </a:xfrm>
        </p:spPr>
        <p:txBody>
          <a:bodyPr/>
          <a:lstStyle>
            <a:lvl1pPr>
              <a:defRPr sz="2800">
                <a:solidFill>
                  <a:srgbClr val="476400"/>
                </a:solidFill>
              </a:defRPr>
            </a:lvl1pPr>
            <a:lvl2pPr>
              <a:defRPr sz="2400">
                <a:solidFill>
                  <a:srgbClr val="476400"/>
                </a:solidFill>
              </a:defRPr>
            </a:lvl2pPr>
            <a:lvl3pPr>
              <a:defRPr sz="2000">
                <a:solidFill>
                  <a:srgbClr val="476400"/>
                </a:solidFill>
              </a:defRPr>
            </a:lvl3pPr>
            <a:lvl4pPr>
              <a:defRPr sz="1800">
                <a:solidFill>
                  <a:srgbClr val="476400"/>
                </a:solidFill>
              </a:defRPr>
            </a:lvl4pPr>
            <a:lvl5pPr>
              <a:defRPr sz="1600">
                <a:solidFill>
                  <a:srgbClr val="476400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E0D2-E148-495B-A2BF-5AA4D61CA399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AFE6-21D8-4836-BF0F-8A5B8AFF5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64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4764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8A8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E0D2-E148-495B-A2BF-5AA4D61CA399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AFE6-21D8-4836-BF0F-8A5B8AFF5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67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9200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78A8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76400"/>
                </a:solidFill>
              </a:defRPr>
            </a:lvl1pPr>
            <a:lvl2pPr>
              <a:defRPr sz="2400">
                <a:solidFill>
                  <a:srgbClr val="476400"/>
                </a:solidFill>
              </a:defRPr>
            </a:lvl2pPr>
            <a:lvl3pPr>
              <a:defRPr sz="2000">
                <a:solidFill>
                  <a:srgbClr val="476400"/>
                </a:solidFill>
              </a:defRPr>
            </a:lvl3pPr>
            <a:lvl4pPr>
              <a:defRPr sz="1800">
                <a:solidFill>
                  <a:srgbClr val="476400"/>
                </a:solidFill>
              </a:defRPr>
            </a:lvl4pPr>
            <a:lvl5pPr>
              <a:defRPr sz="1800">
                <a:solidFill>
                  <a:srgbClr val="4764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76400"/>
                </a:solidFill>
              </a:defRPr>
            </a:lvl1pPr>
            <a:lvl2pPr>
              <a:defRPr sz="2400">
                <a:solidFill>
                  <a:srgbClr val="476400"/>
                </a:solidFill>
              </a:defRPr>
            </a:lvl2pPr>
            <a:lvl3pPr>
              <a:defRPr sz="2000">
                <a:solidFill>
                  <a:srgbClr val="476400"/>
                </a:solidFill>
              </a:defRPr>
            </a:lvl3pPr>
            <a:lvl4pPr>
              <a:defRPr sz="1800">
                <a:solidFill>
                  <a:srgbClr val="476400"/>
                </a:solidFill>
              </a:defRPr>
            </a:lvl4pPr>
            <a:lvl5pPr>
              <a:defRPr sz="1800">
                <a:solidFill>
                  <a:srgbClr val="4764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E0D2-E148-495B-A2BF-5AA4D61CA399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AFE6-21D8-4836-BF0F-8A5B8AFF5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6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9200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78A8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84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64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476400"/>
                </a:solidFill>
              </a:defRPr>
            </a:lvl1pPr>
            <a:lvl2pPr>
              <a:defRPr sz="2000">
                <a:solidFill>
                  <a:srgbClr val="476400"/>
                </a:solidFill>
              </a:defRPr>
            </a:lvl2pPr>
            <a:lvl3pPr>
              <a:defRPr sz="1800">
                <a:solidFill>
                  <a:srgbClr val="476400"/>
                </a:solidFill>
              </a:defRPr>
            </a:lvl3pPr>
            <a:lvl4pPr>
              <a:defRPr sz="1600">
                <a:solidFill>
                  <a:srgbClr val="476400"/>
                </a:solidFill>
              </a:defRPr>
            </a:lvl4pPr>
            <a:lvl5pPr>
              <a:defRPr sz="1600">
                <a:solidFill>
                  <a:srgbClr val="4764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84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64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476400"/>
                </a:solidFill>
              </a:defRPr>
            </a:lvl1pPr>
            <a:lvl2pPr>
              <a:defRPr sz="2000">
                <a:solidFill>
                  <a:srgbClr val="476400"/>
                </a:solidFill>
              </a:defRPr>
            </a:lvl2pPr>
            <a:lvl3pPr>
              <a:defRPr sz="1800">
                <a:solidFill>
                  <a:srgbClr val="476400"/>
                </a:solidFill>
              </a:defRPr>
            </a:lvl3pPr>
            <a:lvl4pPr>
              <a:defRPr sz="1600">
                <a:solidFill>
                  <a:srgbClr val="476400"/>
                </a:solidFill>
              </a:defRPr>
            </a:lvl4pPr>
            <a:lvl5pPr>
              <a:defRPr sz="1600">
                <a:solidFill>
                  <a:srgbClr val="4764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E0D2-E148-495B-A2BF-5AA4D61CA399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AFE6-21D8-4836-BF0F-8A5B8AFF5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18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9200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78A8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E0D2-E148-495B-A2BF-5AA4D61CA399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AFE6-21D8-4836-BF0F-8A5B8AFF5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35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E0D2-E148-495B-A2BF-5AA4D61CA399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AFE6-21D8-4836-BF0F-8A5B8AFF5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04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603288"/>
          </a:xfrm>
        </p:spPr>
        <p:txBody>
          <a:bodyPr anchor="b"/>
          <a:lstStyle>
            <a:lvl1pPr algn="l">
              <a:defRPr sz="2000" b="1">
                <a:solidFill>
                  <a:srgbClr val="4764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828000"/>
            <a:ext cx="5111750" cy="5292000"/>
          </a:xfrm>
        </p:spPr>
        <p:txBody>
          <a:bodyPr/>
          <a:lstStyle>
            <a:lvl1pPr>
              <a:defRPr sz="2800">
                <a:solidFill>
                  <a:srgbClr val="476400"/>
                </a:solidFill>
              </a:defRPr>
            </a:lvl1pPr>
            <a:lvl2pPr>
              <a:defRPr sz="2400">
                <a:solidFill>
                  <a:srgbClr val="476400"/>
                </a:solidFill>
              </a:defRPr>
            </a:lvl2pPr>
            <a:lvl3pPr>
              <a:defRPr sz="2000">
                <a:solidFill>
                  <a:srgbClr val="476400"/>
                </a:solidFill>
              </a:defRPr>
            </a:lvl3pPr>
            <a:lvl4pPr>
              <a:defRPr sz="1800">
                <a:solidFill>
                  <a:srgbClr val="476400"/>
                </a:solidFill>
              </a:defRPr>
            </a:lvl4pPr>
            <a:lvl5pPr>
              <a:defRPr sz="1600">
                <a:solidFill>
                  <a:srgbClr val="4764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4764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E0D2-E148-495B-A2BF-5AA4D61CA399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AFE6-21D8-4836-BF0F-8A5B8AFF5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94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4764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/>
          <a:lstStyle>
            <a:lvl1pPr marL="0" indent="0">
              <a:buNone/>
              <a:defRPr sz="3200">
                <a:solidFill>
                  <a:srgbClr val="4764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4764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E0D2-E148-495B-A2BF-5AA4D61CA399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AFE6-21D8-4836-BF0F-8A5B8AFF5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03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6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E0D2-E148-495B-A2BF-5AA4D61CA399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BAFE6-21D8-4836-BF0F-8A5B8AFF5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60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78A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4764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476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764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4764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4764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obvykle-ceny-a-mzdy-plat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003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7" Type="http://schemas.openxmlformats.org/officeDocument/2006/relationships/hyperlink" Target="https://www.esfcr.cz/2-3-opz-komunitne-vedeny-mistni-rozvoj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fcr.cz/dokumenty-opz" TargetMode="External"/><Relationship Id="rId5" Type="http://schemas.openxmlformats.org/officeDocument/2006/relationships/hyperlink" Target="http://www.strukturalni-fondy.cz/cs/Jak-na-projekt/Elektronicka-zadost/Edukacni-videa" TargetMode="External"/><Relationship Id="rId4" Type="http://schemas.openxmlformats.org/officeDocument/2006/relationships/hyperlink" Target="mailto:iskp@mpsv.cz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vyzva-047-opz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file/9003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272808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300" dirty="0" smtClean="0">
                <a:solidFill>
                  <a:schemeClr val="accent3">
                    <a:lumMod val="75000"/>
                  </a:schemeClr>
                </a:solidFill>
              </a:rPr>
              <a:t>SEMINÁŘ</a:t>
            </a:r>
            <a:br>
              <a:rPr lang="cs-CZ" sz="53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5300" dirty="0" smtClean="0">
                <a:solidFill>
                  <a:schemeClr val="accent3">
                    <a:lumMod val="75000"/>
                  </a:schemeClr>
                </a:solidFill>
              </a:rPr>
              <a:t>Výzva OP Z</a:t>
            </a:r>
            <a:br>
              <a:rPr lang="cs-CZ" sz="53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5300" dirty="0" smtClean="0">
                <a:solidFill>
                  <a:schemeClr val="accent3">
                    <a:lumMod val="75000"/>
                  </a:schemeClr>
                </a:solidFill>
              </a:rPr>
              <a:t>Podpora prorodinných opatření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2800" b="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1691680" y="4653136"/>
            <a:ext cx="5930356" cy="1656184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3">
                    <a:lumMod val="75000"/>
                  </a:schemeClr>
                </a:solidFill>
              </a:rPr>
              <a:t>28. 7 .2017</a:t>
            </a:r>
          </a:p>
          <a:p>
            <a:pPr algn="ctr"/>
            <a:r>
              <a:rPr lang="cs-CZ" sz="4400" dirty="0" smtClean="0">
                <a:solidFill>
                  <a:schemeClr val="accent3">
                    <a:lumMod val="75000"/>
                  </a:schemeClr>
                </a:solidFill>
              </a:rPr>
              <a:t> Grygov</a:t>
            </a:r>
            <a:endParaRPr lang="cs-CZ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272808" cy="86409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. Cílové skupiny</a:t>
            </a:r>
            <a:endParaRPr lang="cs-CZ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1043608" y="4797152"/>
            <a:ext cx="6984776" cy="900040"/>
          </a:xfrm>
        </p:spPr>
        <p:txBody>
          <a:bodyPr/>
          <a:lstStyle/>
          <a:p>
            <a:pPr algn="ctr"/>
            <a:r>
              <a:rPr lang="cs-CZ" sz="2400" i="1" dirty="0" smtClean="0">
                <a:solidFill>
                  <a:schemeClr val="accent3">
                    <a:lumMod val="75000"/>
                  </a:schemeClr>
                </a:solidFill>
              </a:rPr>
              <a:t>28.7.2027, Grygov</a:t>
            </a:r>
            <a:endParaRPr lang="cs-CZ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 </a:t>
            </a:r>
            <a:r>
              <a:rPr lang="pl-PL" b="0" dirty="0" smtClean="0"/>
              <a:t>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000" cy="42212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4000" b="1" dirty="0" smtClean="0"/>
              <a:t>Cílovými skupinami jsou zejména osoby pečující o malé děti a osoby se vracejí se na trh práce po návratu z mateřské / rodičovské dovolené. </a:t>
            </a:r>
            <a:endParaRPr lang="cs-CZ" sz="4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4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272808" cy="86409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. ŽADATELÉ</a:t>
            </a:r>
            <a:endParaRPr lang="cs-CZ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1071139" y="4581128"/>
            <a:ext cx="6984776" cy="900040"/>
          </a:xfrm>
        </p:spPr>
        <p:txBody>
          <a:bodyPr/>
          <a:lstStyle/>
          <a:p>
            <a:pPr algn="ctr"/>
            <a:r>
              <a:rPr lang="cs-CZ" sz="2400" i="1" dirty="0" smtClean="0">
                <a:solidFill>
                  <a:schemeClr val="accent3">
                    <a:lumMod val="75000"/>
                  </a:schemeClr>
                </a:solidFill>
              </a:rPr>
              <a:t>28.7.2017, Grygov</a:t>
            </a:r>
            <a:endParaRPr lang="cs-CZ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/>
              <a:t>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000" cy="42212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3000" b="1" dirty="0" smtClean="0"/>
              <a:t>Oprávnění žadatelé</a:t>
            </a:r>
            <a:r>
              <a:rPr lang="cs-CZ" sz="3000" b="1" dirty="0"/>
              <a:t>: </a:t>
            </a:r>
            <a:endParaRPr lang="cs-CZ" sz="3000" b="1" dirty="0" smtClean="0"/>
          </a:p>
          <a:p>
            <a:pPr>
              <a:lnSpc>
                <a:spcPct val="100000"/>
              </a:lnSpc>
            </a:pPr>
            <a:r>
              <a:rPr lang="cs-CZ" sz="3000" dirty="0" smtClean="0"/>
              <a:t>MAS,</a:t>
            </a:r>
          </a:p>
          <a:p>
            <a:pPr>
              <a:lnSpc>
                <a:spcPct val="100000"/>
              </a:lnSpc>
            </a:pPr>
            <a:r>
              <a:rPr lang="cs-CZ" sz="3000" dirty="0" smtClean="0"/>
              <a:t>školy a školská zařízení,</a:t>
            </a:r>
          </a:p>
          <a:p>
            <a:pPr>
              <a:lnSpc>
                <a:spcPct val="100000"/>
              </a:lnSpc>
            </a:pPr>
            <a:r>
              <a:rPr lang="cs-CZ" sz="3000" dirty="0" smtClean="0"/>
              <a:t>NNO.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6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Žadatelé - spolufinancování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65333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Spolufinancování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755575" y="2276873"/>
          <a:ext cx="7776866" cy="276064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198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effectLst/>
                        </a:rPr>
                        <a:t>Typ organizace</a:t>
                      </a:r>
                      <a:endParaRPr lang="cs-CZ" sz="2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EU podíl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Státní rozpočet 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Příjemce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2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Právnické osoby vykonávající činnost škol a školských zařízení (zapsané ve školském rejstříku)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85%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15%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0% 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2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NNO, MAS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85%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15%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0%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8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Žadatelé - spolufinancování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Spolufinancování</a:t>
            </a:r>
          </a:p>
          <a:p>
            <a:pPr lvl="1"/>
            <a:r>
              <a:rPr lang="cs-CZ" dirty="0" smtClean="0"/>
              <a:t>Případné </a:t>
            </a:r>
            <a:r>
              <a:rPr lang="cs-CZ" dirty="0"/>
              <a:t>příspěvky rodičů (ponížené o úhradu výdajů mimo rozpočet projektu, např. stravné dětí) mohou být zahrnuty do spolufinancování ze strany příjemce. Pokud by částka vybraných příspěvků přesáhla výši spolufinancování, bude se jednat o příjmy </a:t>
            </a:r>
            <a:r>
              <a:rPr lang="cs-CZ" dirty="0" smtClean="0"/>
              <a:t>projektu, což by vedlo ke snížení </a:t>
            </a:r>
            <a:r>
              <a:rPr lang="pl-PL" dirty="0" smtClean="0"/>
              <a:t>podpory </a:t>
            </a:r>
            <a:r>
              <a:rPr lang="pl-PL" dirty="0"/>
              <a:t>projektu ze zdrojů </a:t>
            </a:r>
            <a:r>
              <a:rPr lang="pl-PL" dirty="0" smtClean="0"/>
              <a:t>ŘO.</a:t>
            </a:r>
            <a:endParaRPr lang="cs-CZ" dirty="0" smtClean="0"/>
          </a:p>
          <a:p>
            <a:pPr lvl="1"/>
            <a:r>
              <a:rPr lang="cs-CZ" dirty="0" smtClean="0"/>
              <a:t>Výdaje</a:t>
            </a:r>
            <a:r>
              <a:rPr lang="cs-CZ" dirty="0"/>
              <a:t>, které nebudou součástí projektu (jako např. stravné dětí), ale jsou nezbytné pro realizaci </a:t>
            </a:r>
            <a:r>
              <a:rPr lang="cs-CZ" dirty="0" smtClean="0"/>
              <a:t>projektu, </a:t>
            </a:r>
            <a:r>
              <a:rPr lang="cs-CZ" dirty="0"/>
              <a:t>je potřeba přesně definovat v projektové </a:t>
            </a:r>
            <a:r>
              <a:rPr lang="cs-CZ" dirty="0" smtClean="0"/>
              <a:t>žádosti. </a:t>
            </a:r>
            <a:endParaRPr lang="cs-CZ" dirty="0"/>
          </a:p>
          <a:p>
            <a:pPr lvl="1"/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9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7272808" cy="86409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5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. PODPOROVANÉ AKTIVITY</a:t>
            </a:r>
            <a:endParaRPr lang="cs-CZ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94985"/>
            <a:ext cx="8604488" cy="1080000"/>
          </a:xfrm>
        </p:spPr>
        <p:txBody>
          <a:bodyPr/>
          <a:lstStyle/>
          <a:p>
            <a:r>
              <a:rPr lang="pl-PL" b="0" dirty="0" smtClean="0"/>
              <a:t>Podporované aktivity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3887952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cs-CZ" sz="3600" dirty="0" smtClean="0"/>
              <a:t>Zařízení péče o děti zajišťující péči o děti v době mimo školní vyučování (ranní či odpolední pobyt)</a:t>
            </a:r>
          </a:p>
          <a:p>
            <a:pPr marL="457200" lvl="0" indent="-457200">
              <a:buFont typeface="+mj-lt"/>
              <a:buAutoNum type="arabicPeriod"/>
            </a:pPr>
            <a:endParaRPr lang="cs-CZ" sz="3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cs-CZ" sz="3600" dirty="0" smtClean="0"/>
              <a:t>Příměstské tábory</a:t>
            </a:r>
          </a:p>
          <a:p>
            <a:pPr marL="457200" lvl="0" indent="-457200">
              <a:buFont typeface="+mj-lt"/>
              <a:buAutoNum type="arabicPeriod"/>
            </a:pPr>
            <a:endParaRPr lang="cs-CZ" sz="36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2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312" y="655386"/>
            <a:ext cx="8604488" cy="10800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cs-CZ" sz="2000" dirty="0" smtClean="0"/>
              <a:t>Zařízení péče o děti zajišťující péči o děti v době mimo školní vyučování (ranní či odpolední pobyt) – „DĚTSKÉ KLUBY“</a:t>
            </a:r>
            <a:endParaRPr lang="pl-PL" b="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35386"/>
            <a:ext cx="8064000" cy="4069878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/>
              <a:t>Z</a:t>
            </a:r>
            <a:r>
              <a:rPr lang="cs-CZ" b="1" dirty="0" smtClean="0"/>
              <a:t>akládání </a:t>
            </a:r>
            <a:r>
              <a:rPr lang="cs-CZ" b="1" dirty="0"/>
              <a:t>a provozování </a:t>
            </a:r>
            <a:r>
              <a:rPr lang="cs-CZ" b="1" dirty="0" smtClean="0"/>
              <a:t>zařízení péče o děti:</a:t>
            </a:r>
            <a:endParaRPr lang="cs-CZ" sz="2200" dirty="0" smtClean="0"/>
          </a:p>
          <a:p>
            <a:r>
              <a:rPr lang="cs-CZ" sz="2200" dirty="0" smtClean="0"/>
              <a:t>určeno pouze pro žáky 1. stupně ZŠ (popř. přípravné třídy ZŠ)</a:t>
            </a:r>
          </a:p>
          <a:p>
            <a:pPr lvl="0"/>
            <a:r>
              <a:rPr lang="cs-CZ" sz="2200" dirty="0" smtClean="0"/>
              <a:t>minimální </a:t>
            </a:r>
            <a:r>
              <a:rPr lang="cs-CZ" sz="2200" dirty="0"/>
              <a:t>kapacita zřizovaného zařízení </a:t>
            </a:r>
            <a:r>
              <a:rPr lang="cs-CZ" sz="2200" dirty="0" smtClean="0"/>
              <a:t>- </a:t>
            </a:r>
            <a:r>
              <a:rPr lang="cs-CZ" sz="2200" b="1" dirty="0" smtClean="0"/>
              <a:t>5 dětí</a:t>
            </a:r>
            <a:endParaRPr lang="cs-CZ" sz="2200" b="1" dirty="0"/>
          </a:p>
          <a:p>
            <a:pPr lvl="0"/>
            <a:r>
              <a:rPr lang="cs-CZ" sz="2200" dirty="0" smtClean="0"/>
              <a:t>na </a:t>
            </a:r>
            <a:r>
              <a:rPr lang="cs-CZ" sz="2200" dirty="0"/>
              <a:t>jednu pečující osobu </a:t>
            </a:r>
            <a:r>
              <a:rPr lang="cs-CZ" sz="2200" dirty="0" smtClean="0"/>
              <a:t>je optimální </a:t>
            </a:r>
            <a:r>
              <a:rPr lang="cs-CZ" sz="2200" dirty="0"/>
              <a:t>počet </a:t>
            </a:r>
            <a:r>
              <a:rPr lang="cs-CZ" sz="2200" dirty="0" smtClean="0"/>
              <a:t>- nejvýše </a:t>
            </a:r>
            <a:r>
              <a:rPr lang="cs-CZ" sz="2200" dirty="0"/>
              <a:t>15 </a:t>
            </a:r>
            <a:r>
              <a:rPr lang="cs-CZ" sz="2200" dirty="0" smtClean="0"/>
              <a:t>dětí</a:t>
            </a:r>
            <a:endParaRPr lang="cs-CZ" sz="2200" dirty="0"/>
          </a:p>
          <a:p>
            <a:pPr lvl="0"/>
            <a:r>
              <a:rPr lang="cs-CZ" sz="2200" dirty="0" smtClean="0"/>
              <a:t>doprovody </a:t>
            </a:r>
            <a:r>
              <a:rPr lang="cs-CZ" sz="2200" dirty="0"/>
              <a:t>dětí </a:t>
            </a:r>
            <a:r>
              <a:rPr lang="cs-CZ" sz="2200" dirty="0" smtClean="0"/>
              <a:t>do zařízení </a:t>
            </a:r>
            <a:r>
              <a:rPr lang="cs-CZ" sz="2200" dirty="0"/>
              <a:t>a </a:t>
            </a:r>
            <a:r>
              <a:rPr lang="cs-CZ" sz="2200" dirty="0" smtClean="0"/>
              <a:t>druhá pečující osoba </a:t>
            </a:r>
            <a:r>
              <a:rPr lang="cs-CZ" sz="2200" dirty="0"/>
              <a:t>v době pobytu skupiny dětí ve venkovních prostorách </a:t>
            </a:r>
            <a:endParaRPr lang="cs-CZ" sz="2200" dirty="0" smtClean="0"/>
          </a:p>
          <a:p>
            <a:pPr lvl="0"/>
            <a:r>
              <a:rPr lang="cs-CZ" sz="2200" dirty="0" smtClean="0"/>
              <a:t>Písemná smlouva mezi příjemcem a rodiči dítěte na každé pololetí školního roku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8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090" y="692696"/>
            <a:ext cx="8604488" cy="108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Zařízení péče o děti zajišťující péči o děti v době mimo školní vyučování (ranní či odpolední pobyt) – „DĚTSKÉ KLUBY“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2800" y="1865150"/>
            <a:ext cx="8064000" cy="4491200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smtClean="0"/>
              <a:t>Prostory provozovaného zařízení</a:t>
            </a:r>
          </a:p>
          <a:p>
            <a:pPr lvl="0"/>
            <a:r>
              <a:rPr lang="cs-CZ" sz="2000" dirty="0"/>
              <a:t> </a:t>
            </a:r>
            <a:r>
              <a:rPr lang="cs-CZ" sz="2200" dirty="0"/>
              <a:t>je možno sdílet prostory se školní družinou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( podmínka časového </a:t>
            </a:r>
            <a:r>
              <a:rPr lang="cs-CZ" sz="2200" dirty="0"/>
              <a:t>i </a:t>
            </a:r>
            <a:r>
              <a:rPr lang="cs-CZ" sz="2200" dirty="0" smtClean="0"/>
              <a:t>účetního odlišení</a:t>
            </a:r>
            <a:r>
              <a:rPr lang="cs-CZ" sz="2200" dirty="0"/>
              <a:t>)</a:t>
            </a:r>
          </a:p>
          <a:p>
            <a:pPr lvl="0"/>
            <a:r>
              <a:rPr lang="cs-CZ" sz="2200" dirty="0"/>
              <a:t>v oblasti péče o děti od tří let (tedy i děti na 1. stupni základní školy) platí </a:t>
            </a:r>
          </a:p>
          <a:p>
            <a:pPr lvl="1"/>
            <a:r>
              <a:rPr lang="cs-CZ" sz="1600" dirty="0" smtClean="0"/>
              <a:t>Volná živnost - </a:t>
            </a:r>
            <a:r>
              <a:rPr lang="cs-CZ" sz="1600" dirty="0"/>
              <a:t>vyhláška č. 410/2005 Sb., o hygienických požadavcích na prostory a provoz zařízení a provozoven pro výchovu a vzdělávání dětí a </a:t>
            </a:r>
            <a:r>
              <a:rPr lang="cs-CZ" sz="1600" dirty="0" smtClean="0"/>
              <a:t>mladistvých.</a:t>
            </a:r>
            <a:endParaRPr lang="cs-CZ" sz="1600" dirty="0"/>
          </a:p>
          <a:p>
            <a:pPr lvl="1"/>
            <a:r>
              <a:rPr lang="cs-CZ" sz="1600" dirty="0" smtClean="0"/>
              <a:t>Mimo živnost (nikoliv </a:t>
            </a:r>
            <a:r>
              <a:rPr lang="cs-CZ" sz="1600" dirty="0"/>
              <a:t>za účelem </a:t>
            </a:r>
            <a:r>
              <a:rPr lang="cs-CZ" sz="1600" dirty="0" smtClean="0"/>
              <a:t>zisku) - nutno dodržet obecně </a:t>
            </a:r>
            <a:r>
              <a:rPr lang="cs-CZ" sz="1600" dirty="0"/>
              <a:t>závazné platné právní předpisy (pouze zákonná opatření se širší působností vymezující pravidla týkající se odpovědnosti </a:t>
            </a:r>
            <a:r>
              <a:rPr lang="cs-CZ" sz="1600" dirty="0" smtClean="0"/>
              <a:t>za </a:t>
            </a:r>
            <a:r>
              <a:rPr lang="cs-CZ" sz="1600" dirty="0"/>
              <a:t>škodu, občanskoprávních a pracovněprávních vztahů, právnických osob, bezpečnosti staveb a požární ochrany).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</a:t>
            </a:r>
            <a:r>
              <a:rPr lang="cs-CZ" baseline="0" dirty="0" smtClean="0"/>
              <a:t> Semináře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43608" y="1916832"/>
            <a:ext cx="7056784" cy="52565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Úvod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Představení výzvy pro </a:t>
            </a:r>
            <a:r>
              <a:rPr lang="cs-CZ" sz="2400" dirty="0"/>
              <a:t>MAS – Prorodinné </a:t>
            </a:r>
            <a:r>
              <a:rPr lang="cs-CZ" sz="2400" dirty="0" smtClean="0"/>
              <a:t>aktivity</a:t>
            </a:r>
            <a:endParaRPr lang="cs-CZ" sz="24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Cílové skupiny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Žadatelé</a:t>
            </a:r>
            <a:endParaRPr lang="cs-CZ" sz="2400" baseline="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baseline="0" dirty="0" smtClean="0"/>
              <a:t>Podporované aktivity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Způsobilé výdaje, rozpočet, nezpůsobilé výdaje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dirty="0"/>
              <a:t>Indikátory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Způsob hodnocení a výběr projektů</a:t>
            </a:r>
            <a:endParaRPr lang="cs-CZ" sz="2400" baseline="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baseline="0" dirty="0" smtClean="0"/>
              <a:t>Odkazy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0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 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Lze využívat zařízení zajišťující péči v době mimo školní vyučování také pro děti ze školek?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Nelze. Toto by bylo považováno za obcházení podmínek pro provoz dětských skupin – dětská skupina může být však provozována např. pouze odpoledne, tak aby vhodně navázala/doplnila provozní dobu školky. Podpora péče o děti mimo školní vyučování se vztahuje pouze na děti plnící povinnou školní docházku, a to pouze </a:t>
            </a:r>
            <a:br>
              <a:rPr lang="cs-CZ" sz="1600" dirty="0"/>
            </a:br>
            <a:r>
              <a:rPr lang="cs-CZ" sz="1600" dirty="0"/>
              <a:t>na prvním stupni. Pro předškolní děti jsou určeny dětské skupiny</a:t>
            </a:r>
            <a:r>
              <a:rPr lang="cs-CZ" sz="16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Pokud bude nedostatečná kapacita školní družiny, je možné ji doplnit zařízením pečující o děti ve shodném čase?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</a:t>
            </a:r>
            <a:r>
              <a:rPr lang="cs-CZ" sz="16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Kapacitu je možné doplnit zařízením pečujícím o děti, které bude mít otevřeno ve shodném čase.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14221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Je možné provozovat zařízení pečující o děti v prostorách školní družiny – tedy sdílet prostory se školní družinou </a:t>
            </a:r>
            <a:br>
              <a:rPr lang="cs-CZ" sz="1600" b="1" dirty="0"/>
            </a:br>
            <a:r>
              <a:rPr lang="cs-CZ" sz="1600" b="1" dirty="0"/>
              <a:t>a doplnit tak nevyhovující (krátkou) provozní dobu školní družiny?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Zařízení péče o děti je možné provozovat v prostorách školní družiny. Nesmí však docházet k překryvu otevírací doby. Zařízení může být ve shodných prostorách otevřeno např. brzy ráno a pozdě odpoledne (tedy před a po skončení otevírací doby školní družiny). Je možné využívat hračky, pomůcky a vybavení školní družiny. Podmínkou je časové </a:t>
            </a:r>
            <a:r>
              <a:rPr lang="cs-CZ" sz="1600" dirty="0" smtClean="0"/>
              <a:t>a </a:t>
            </a:r>
            <a:r>
              <a:rPr lang="cs-CZ" sz="1600" dirty="0"/>
              <a:t>účetní „odlišení“ prostor</a:t>
            </a:r>
            <a:r>
              <a:rPr lang="cs-CZ" sz="16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Může být zařízení pečující o děti otevřeno i pro žáky 4. a 5. tříd?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</a:t>
            </a:r>
            <a:r>
              <a:rPr lang="cs-CZ" sz="16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Ano, může. Zařízení je určeno pro žáky 1. stupně ZŠ (tj. 1. – 5. třída, příp. i přípravné třídy, nulté ročníky).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9095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443" y="620688"/>
            <a:ext cx="8244448" cy="1080000"/>
          </a:xfrm>
        </p:spPr>
        <p:txBody>
          <a:bodyPr/>
          <a:lstStyle/>
          <a:p>
            <a:r>
              <a:rPr lang="pl-PL" b="0" dirty="0" smtClean="0"/>
              <a:t>2. Příměstské tábory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443" y="1700688"/>
            <a:ext cx="8064000" cy="5517232"/>
          </a:xfrm>
        </p:spPr>
        <p:txBody>
          <a:bodyPr/>
          <a:lstStyle/>
          <a:p>
            <a:r>
              <a:rPr lang="cs-CZ" sz="2200" u="sng" dirty="0" smtClean="0"/>
              <a:t>může</a:t>
            </a:r>
            <a:r>
              <a:rPr lang="cs-CZ" sz="2200" dirty="0" smtClean="0"/>
              <a:t> být realizován jako samostatný projekt a zároveň </a:t>
            </a:r>
            <a:r>
              <a:rPr lang="cs-CZ" sz="2200" u="sng" dirty="0" smtClean="0"/>
              <a:t>nemůže</a:t>
            </a:r>
            <a:r>
              <a:rPr lang="cs-CZ" sz="2200" dirty="0" smtClean="0"/>
              <a:t> být souběžně realizován v kombinaci s aktivitou </a:t>
            </a:r>
            <a:r>
              <a:rPr lang="cs-CZ" sz="2200" i="1" dirty="0" smtClean="0"/>
              <a:t>„Doprovody na kroužky a zájmové aktivity“</a:t>
            </a:r>
          </a:p>
          <a:p>
            <a:r>
              <a:rPr lang="cs-CZ" sz="2200" u="sng" dirty="0" err="1" smtClean="0"/>
              <a:t>nepobytové</a:t>
            </a:r>
            <a:r>
              <a:rPr lang="cs-CZ" sz="2200" dirty="0" smtClean="0"/>
              <a:t> tábory</a:t>
            </a:r>
          </a:p>
          <a:p>
            <a:r>
              <a:rPr lang="cs-CZ" sz="2200" dirty="0" smtClean="0"/>
              <a:t>péče </a:t>
            </a:r>
            <a:r>
              <a:rPr lang="cs-CZ" sz="2200" dirty="0"/>
              <a:t>o děti v době školních </a:t>
            </a:r>
            <a:r>
              <a:rPr lang="cs-CZ" sz="2200" dirty="0" smtClean="0"/>
              <a:t>prázdnin</a:t>
            </a:r>
          </a:p>
          <a:p>
            <a:pPr lvl="0"/>
            <a:r>
              <a:rPr lang="cs-CZ" sz="2200" dirty="0" smtClean="0"/>
              <a:t>doba </a:t>
            </a:r>
            <a:r>
              <a:rPr lang="cs-CZ" sz="2200" dirty="0"/>
              <a:t>konání tábora je omezena pouze na pracovní </a:t>
            </a:r>
            <a:r>
              <a:rPr lang="cs-CZ" sz="2200" dirty="0" smtClean="0"/>
              <a:t>dny</a:t>
            </a:r>
          </a:p>
          <a:p>
            <a:pPr lvl="0"/>
            <a:r>
              <a:rPr lang="cs-CZ" sz="2200" dirty="0" smtClean="0"/>
              <a:t>písemná smlouva mezi příjemcem a rodiči dítěte</a:t>
            </a:r>
          </a:p>
          <a:p>
            <a:pPr lvl="0"/>
            <a:r>
              <a:rPr lang="cs-CZ" sz="2200" dirty="0" smtClean="0"/>
              <a:t>nutné vést denní evidenci přítomných dětí</a:t>
            </a:r>
            <a:endParaRPr lang="cs-CZ" sz="2200" dirty="0"/>
          </a:p>
          <a:p>
            <a:pPr lvl="0"/>
            <a:r>
              <a:rPr lang="cs-CZ" sz="2200" dirty="0" smtClean="0"/>
              <a:t>minimální </a:t>
            </a:r>
            <a:r>
              <a:rPr lang="cs-CZ" sz="2200" dirty="0"/>
              <a:t>kapacita příměstského tábora je </a:t>
            </a:r>
            <a:r>
              <a:rPr lang="cs-CZ" sz="2200" b="1" dirty="0"/>
              <a:t>10 </a:t>
            </a:r>
            <a:r>
              <a:rPr lang="cs-CZ" sz="2200" b="1" dirty="0" smtClean="0"/>
              <a:t>dětí</a:t>
            </a:r>
          </a:p>
          <a:p>
            <a:r>
              <a:rPr lang="cs-CZ" sz="2200" dirty="0"/>
              <a:t>pozor na bagatelní </a:t>
            </a:r>
            <a:r>
              <a:rPr lang="cs-CZ" sz="2200" dirty="0" smtClean="0"/>
              <a:t>podporu!</a:t>
            </a:r>
            <a:endParaRPr lang="cs-CZ" sz="2200" dirty="0"/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7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27280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8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. ZPŮSOBILÉ VÝDAJE A ROZPOČET</a:t>
            </a:r>
            <a:endParaRPr lang="cs-CZ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136456" cy="4824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b="1" dirty="0" smtClean="0"/>
              <a:t>Každý výdaj musí </a:t>
            </a:r>
            <a:r>
              <a:rPr lang="cs-CZ" sz="2800" b="1" dirty="0"/>
              <a:t>splňovat </a:t>
            </a:r>
            <a:r>
              <a:rPr lang="cs-CZ" sz="2800" b="1" dirty="0" smtClean="0"/>
              <a:t>tyto podmínky</a:t>
            </a:r>
            <a:endParaRPr lang="cs-CZ" sz="2800" b="1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je v souladu s právními předpisy (tj. zejména legislativou EU a ČR),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pl-PL" altLang="cs-CZ" dirty="0"/>
              <a:t>je v souladu s pravidly programu a s podmínkami poskytnutí podpory,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je přiměřený,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vznikl v době realizace projektu,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splňuje podmínky územní způsobilosti (tj. váže se na aktivity projektu, které jsou územně způsobilé),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je řádně identifikovatelný, prokazatelný a </a:t>
            </a:r>
            <a:r>
              <a:rPr lang="cs-CZ" altLang="cs-CZ" dirty="0" smtClean="0"/>
              <a:t>doložitelný. </a:t>
            </a:r>
            <a:endParaRPr lang="cs-CZ" altLang="cs-CZ" dirty="0"/>
          </a:p>
          <a:p>
            <a:pPr marL="4140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1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472608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1600" b="1" u="sng" dirty="0" smtClean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b="1" dirty="0" smtClean="0"/>
              <a:t>Kategorie </a:t>
            </a:r>
            <a:r>
              <a:rPr lang="cs-CZ" b="1" dirty="0"/>
              <a:t>způsobilých výdajů OPZ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000" b="1" dirty="0"/>
              <a:t>1. Celkové způsobilé výdaje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b="1" dirty="0"/>
              <a:t>1.1 Přímé náklady</a:t>
            </a:r>
            <a:r>
              <a:rPr lang="cs-CZ" altLang="cs-CZ" dirty="0"/>
              <a:t>		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1.1.1  Osobní náklady 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1.1.2  Cestovné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1.1.3  </a:t>
            </a:r>
            <a:r>
              <a:rPr lang="cs-CZ" altLang="cs-CZ" dirty="0" smtClean="0"/>
              <a:t>Zařízení, vybavení a </a:t>
            </a:r>
            <a:r>
              <a:rPr lang="cs-CZ" altLang="cs-CZ" dirty="0"/>
              <a:t>spotřební materiál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1.1.4  Nákup služeb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1.1.5  Drobné stavební úpravy (do 40 tis. Kč)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1.1.6  Přímá podpora CS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1.1.7  Křížové </a:t>
            </a:r>
            <a:r>
              <a:rPr lang="cs-CZ" altLang="cs-CZ" dirty="0" smtClean="0"/>
              <a:t>financování</a:t>
            </a:r>
            <a:endParaRPr lang="cs-CZ" altLang="cs-CZ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1.2 Nepřímé náklady </a:t>
            </a:r>
            <a:endParaRPr lang="cs-CZ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0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2. Celkové nezpůsobilé výdaje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12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066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456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Osobní </a:t>
            </a:r>
            <a:r>
              <a:rPr lang="cs-CZ" sz="2800" b="1" dirty="0" smtClean="0"/>
              <a:t>náklady</a:t>
            </a:r>
          </a:p>
          <a:p>
            <a:r>
              <a:rPr lang="cs-CZ" sz="2200" dirty="0" smtClean="0"/>
              <a:t>mzdy a platy členů realizačního týmu (RT)</a:t>
            </a:r>
          </a:p>
          <a:p>
            <a:pPr lvl="1"/>
            <a:r>
              <a:rPr lang="cs-CZ" dirty="0" smtClean="0"/>
              <a:t>pracovní </a:t>
            </a:r>
            <a:r>
              <a:rPr lang="cs-CZ" dirty="0"/>
              <a:t>smlouvy (</a:t>
            </a:r>
            <a:r>
              <a:rPr lang="cs-CZ" dirty="0" smtClean="0"/>
              <a:t>PS)</a:t>
            </a:r>
          </a:p>
          <a:p>
            <a:pPr lvl="1"/>
            <a:r>
              <a:rPr lang="cs-CZ" dirty="0" smtClean="0"/>
              <a:t>dohoda </a:t>
            </a:r>
            <a:r>
              <a:rPr lang="cs-CZ" dirty="0"/>
              <a:t>o pracovní činnosti (</a:t>
            </a:r>
            <a:r>
              <a:rPr lang="cs-CZ" dirty="0" smtClean="0"/>
              <a:t>DPČ)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týdenní rozsah nesmí v průměru překračovat 20 hodin, a to maximálně za dobu 52 týdnů. Do částky 2499 Kč za měsíc zaměstnanec ani zaměstnavatel zdravotní a sociální pojištění neplatí. Od částky 2500 Kč za měsíc vzniká povinnost platby zdravotního a sociálního pojištění</a:t>
            </a:r>
          </a:p>
          <a:p>
            <a:pPr lvl="1"/>
            <a:r>
              <a:rPr lang="cs-CZ" dirty="0" smtClean="0"/>
              <a:t>dohoda </a:t>
            </a:r>
            <a:r>
              <a:rPr lang="cs-CZ" dirty="0"/>
              <a:t>o </a:t>
            </a:r>
            <a:r>
              <a:rPr lang="cs-CZ" dirty="0" smtClean="0"/>
              <a:t>provedení </a:t>
            </a:r>
            <a:r>
              <a:rPr lang="cs-CZ" dirty="0"/>
              <a:t>práce (</a:t>
            </a:r>
            <a:r>
              <a:rPr lang="cs-CZ" dirty="0" smtClean="0"/>
              <a:t>DPP)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rozsah práce nesmí překročit 300 hodin v kalendářním roce u jednoho zaměstnavatele. Zdravotní a sociální pojištění se platní jen pokud odměna přesáhne 10 000 Kč (včetně</a:t>
            </a:r>
            <a:r>
              <a:rPr lang="cs-CZ" sz="1600" dirty="0" smtClean="0"/>
              <a:t>)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4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ostatní osobní náklady (dovolená, odměny, odstupné)</a:t>
            </a:r>
          </a:p>
          <a:p>
            <a:pPr lvl="1"/>
            <a:r>
              <a:rPr lang="cs-CZ" dirty="0"/>
              <a:t>prostředky na případné odvody z DPP </a:t>
            </a:r>
          </a:p>
          <a:p>
            <a:pPr lvl="1"/>
            <a:r>
              <a:rPr lang="cs-CZ" dirty="0"/>
              <a:t>prostředky na vyplácení odměn (Odměny jsou způsobilým výdajem za podmínky, že jsou odměnou za splnění mimořádného nebo zvlášť významného úkolu. Součet poskytnutých odměn člena realizačního týmu v daném kalendářním roce však nesmí překročit 25 % jeho mzdy nebo platu za rok), </a:t>
            </a:r>
          </a:p>
          <a:p>
            <a:pPr lvl="1"/>
            <a:r>
              <a:rPr lang="cs-CZ" dirty="0"/>
              <a:t>prostředky na úhradu výdajů, které překračují jednotkovou cenu rozpočtu z důvodu čerpání dovolené (průměr pro výpočet dovolené může být vyšší a to ovlivní celkovou výši náhrady)</a:t>
            </a:r>
          </a:p>
          <a:p>
            <a:pPr lvl="1"/>
            <a:r>
              <a:rPr lang="cs-CZ" dirty="0" smtClean="0"/>
              <a:t>při </a:t>
            </a:r>
            <a:r>
              <a:rPr lang="cs-CZ" dirty="0"/>
              <a:t>převodu z DPP na DPČ je třeba počítat s odvody na soc. a zdravotní pojištění ve výši 34 % z odměny z </a:t>
            </a:r>
            <a:r>
              <a:rPr lang="cs-CZ" dirty="0" smtClean="0"/>
              <a:t>dohody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201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448" cy="4509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b="1" dirty="0" smtClean="0"/>
              <a:t>Stanovení výše hodinové sazby</a:t>
            </a:r>
            <a:endParaRPr lang="cs-CZ" dirty="0" smtClean="0"/>
          </a:p>
          <a:p>
            <a:pPr lvl="1"/>
            <a:r>
              <a:rPr lang="cs-CZ" dirty="0" smtClean="0"/>
              <a:t>Při </a:t>
            </a:r>
            <a:r>
              <a:rPr lang="cs-CZ" dirty="0"/>
              <a:t>stanovení výše hodinové sazby za práci pro projekt u osob, které vykonávají stejnou či obdobnou práci i mimo realizaci projektu, je příjemce povinen brát v úvahu výši sazeb těchto zaměstnanců za činnosti mimo projekt. </a:t>
            </a:r>
            <a:endParaRPr lang="cs-CZ" dirty="0" smtClean="0"/>
          </a:p>
          <a:p>
            <a:pPr lvl="1"/>
            <a:r>
              <a:rPr lang="cs-CZ" dirty="0" smtClean="0"/>
              <a:t>Pokud </a:t>
            </a:r>
            <a:r>
              <a:rPr lang="cs-CZ" dirty="0"/>
              <a:t>zaměstnanec zajišťuje v projektu stejnou či obdobnou činnost, jakou vykonává mimo projekt, pak se výše sazby za práci pro projekt a za stejnou či obdobnou práci bez vazby na projekt nemohou lišit. </a:t>
            </a:r>
            <a:endParaRPr lang="cs-CZ" dirty="0" smtClean="0"/>
          </a:p>
          <a:p>
            <a:pPr lvl="1"/>
            <a:r>
              <a:rPr lang="cs-CZ" dirty="0" smtClean="0"/>
              <a:t>Vyšší </a:t>
            </a:r>
            <a:r>
              <a:rPr lang="cs-CZ" dirty="0"/>
              <a:t>hodinová sazba za práci pro projekt může být stanovena pouze v odůvodněných případech a s ohledem na charakter vykonávané činnosti s projektem nesouvisející.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6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Výše úvazku – maximálně 1,0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Úvazek </a:t>
            </a:r>
            <a:r>
              <a:rPr lang="cs-CZ" dirty="0"/>
              <a:t>osoby, u které je odměňování i jen částečně hrazeno z prostředků projektu OPZ, může být </a:t>
            </a:r>
            <a:r>
              <a:rPr lang="cs-CZ" b="1" dirty="0"/>
              <a:t>maximálně 1,0 dohromady u všech subjektů </a:t>
            </a:r>
            <a:r>
              <a:rPr lang="cs-CZ" dirty="0"/>
              <a:t>(příjemce a partneři) zapojených do daného projektu (tj. součet veškerých úvazků zaměstnance u zaměstnavatele/ů včetně případných DPP a DPČ nesmí překročit jeden pracovní úvazek), a to po celou dobu zapojení daného pracovníka do realizace projektu OPZ.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5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8049" y="2204864"/>
            <a:ext cx="7272808" cy="86409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1. úvod</a:t>
            </a:r>
            <a:endParaRPr lang="cs-CZ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1043608" y="4797152"/>
            <a:ext cx="6984776" cy="900040"/>
          </a:xfrm>
        </p:spPr>
        <p:txBody>
          <a:bodyPr/>
          <a:lstStyle/>
          <a:p>
            <a:pPr algn="ctr"/>
            <a:r>
              <a:rPr lang="cs-CZ" sz="2400" i="1" dirty="0" smtClean="0">
                <a:solidFill>
                  <a:schemeClr val="accent3">
                    <a:lumMod val="75000"/>
                  </a:schemeClr>
                </a:solidFill>
              </a:rPr>
              <a:t>28.7.2017, Grygov</a:t>
            </a:r>
            <a:endParaRPr lang="cs-CZ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456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Pracovní pozice hrazené z nepřímých nákladů (NN)</a:t>
            </a:r>
          </a:p>
          <a:p>
            <a:r>
              <a:rPr lang="pl-PL" dirty="0"/>
              <a:t>nepracují přímo s cílovou skupinou projektu nebo </a:t>
            </a:r>
          </a:p>
          <a:p>
            <a:r>
              <a:rPr lang="cs-CZ" dirty="0"/>
              <a:t>nezajišťují výstup, který je určen k přímému využití cílovou skupinou </a:t>
            </a:r>
            <a:r>
              <a:rPr lang="cs-CZ" dirty="0" smtClean="0"/>
              <a:t>projektu</a:t>
            </a:r>
          </a:p>
          <a:p>
            <a:endParaRPr lang="cs-CZ" dirty="0" smtClean="0"/>
          </a:p>
          <a:p>
            <a:r>
              <a:rPr lang="cs-CZ" dirty="0" smtClean="0"/>
              <a:t>Pozice hrazené z NN se do rozpočtu projektu neuvádějí, např.: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b="1" dirty="0" smtClean="0"/>
              <a:t>Projektový manažer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b="1" dirty="0" smtClean="0"/>
              <a:t>Finanční manažer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b="1" dirty="0" smtClean="0"/>
              <a:t>Koordinátor projektu</a:t>
            </a:r>
          </a:p>
          <a:p>
            <a:pPr marL="666000" lvl="2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8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Cestovné </a:t>
            </a:r>
            <a:endParaRPr lang="cs-CZ" dirty="0" smtClean="0"/>
          </a:p>
          <a:p>
            <a:r>
              <a:rPr lang="cs-CZ" dirty="0"/>
              <a:t>c</a:t>
            </a:r>
            <a:r>
              <a:rPr lang="cs-CZ" dirty="0" smtClean="0"/>
              <a:t>estovné </a:t>
            </a:r>
            <a:r>
              <a:rPr lang="cs-CZ" dirty="0"/>
              <a:t>ani jízdné členů realizačního týmu ani dětí není způsobilým přímým </a:t>
            </a:r>
            <a:r>
              <a:rPr lang="cs-CZ" dirty="0" smtClean="0"/>
              <a:t>výdajem </a:t>
            </a:r>
          </a:p>
          <a:p>
            <a:r>
              <a:rPr lang="cs-CZ" dirty="0"/>
              <a:t>c</a:t>
            </a:r>
            <a:r>
              <a:rPr lang="cs-CZ" dirty="0" smtClean="0"/>
              <a:t>estovné </a:t>
            </a:r>
            <a:r>
              <a:rPr lang="cs-CZ" dirty="0"/>
              <a:t>pečujících osob spadá do nepřímých nákladů </a:t>
            </a:r>
            <a:r>
              <a:rPr lang="cs-CZ" dirty="0" smtClean="0"/>
              <a:t>projektu </a:t>
            </a:r>
          </a:p>
          <a:p>
            <a:r>
              <a:rPr lang="cs-CZ" dirty="0" smtClean="0"/>
              <a:t>cestovné </a:t>
            </a:r>
            <a:r>
              <a:rPr lang="cs-CZ" dirty="0"/>
              <a:t>dětí nemůže být součástí projektového </a:t>
            </a:r>
            <a:r>
              <a:rPr lang="cs-CZ" dirty="0" smtClean="0"/>
              <a:t>rozpočtu</a:t>
            </a: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2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62200"/>
            <a:ext cx="8064000" cy="454712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Nákup zařízení a vybavení </a:t>
            </a:r>
            <a:endParaRPr lang="cs-CZ" sz="2800" b="1" dirty="0" smtClean="0"/>
          </a:p>
          <a:p>
            <a:r>
              <a:rPr lang="cs-CZ" sz="1800" dirty="0" smtClean="0"/>
              <a:t>Z projektu je možné hradit pouze takovou část nákladů, která odpovídá výši úvazku člena realizačního týmu</a:t>
            </a:r>
          </a:p>
          <a:p>
            <a:r>
              <a:rPr lang="cs-CZ" sz="1800" dirty="0" smtClean="0"/>
              <a:t>Nákup zařízení a vybavení pro pracovní pozice, které patří do nepřímých nákladů, není možné pořizovat vybavení a zařízení v rámci přímých nákladů</a:t>
            </a:r>
          </a:p>
          <a:p>
            <a:r>
              <a:rPr lang="cs-CZ" sz="1800" dirty="0" smtClean="0"/>
              <a:t>Způsobilým </a:t>
            </a:r>
            <a:r>
              <a:rPr lang="cs-CZ" sz="1800" dirty="0"/>
              <a:t>výdajem projektu je vybavení </a:t>
            </a:r>
            <a:r>
              <a:rPr lang="cs-CZ" sz="1800" dirty="0" smtClean="0"/>
              <a:t>zařízení</a:t>
            </a:r>
            <a:r>
              <a:rPr lang="cs-CZ" sz="1800" dirty="0"/>
              <a:t>, které je pracovištěm pečujících osob (nábytek, hračky, hry, výtvarné či sportovní potřeby, vybavení pro příměstské tábory apod.). </a:t>
            </a:r>
            <a:r>
              <a:rPr lang="cs-CZ" sz="1800" b="1" dirty="0" smtClean="0"/>
              <a:t>Pozor </a:t>
            </a:r>
            <a:r>
              <a:rPr lang="cs-CZ" sz="1800" b="1" dirty="0"/>
              <a:t>na kancelářské potřeby, které spadají do nepřímých nákladů.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7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1256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Nákup zařízení a </a:t>
            </a:r>
            <a:r>
              <a:rPr lang="cs-CZ" sz="2800" b="1" dirty="0" smtClean="0"/>
              <a:t>vybavení</a:t>
            </a:r>
          </a:p>
          <a:p>
            <a:pPr lvl="1"/>
            <a:r>
              <a:rPr lang="cs-CZ" dirty="0" smtClean="0"/>
              <a:t>dle </a:t>
            </a:r>
            <a:r>
              <a:rPr lang="cs-CZ" dirty="0"/>
              <a:t>„</a:t>
            </a:r>
            <a:r>
              <a:rPr lang="cs-CZ" dirty="0">
                <a:hlinkClick r:id="rId3"/>
              </a:rPr>
              <a:t>Tabulky obvyklých cen, mezd a platů</a:t>
            </a:r>
            <a:r>
              <a:rPr lang="cs-CZ" dirty="0" smtClean="0"/>
              <a:t>“ (dostupná na esfcr.cz)</a:t>
            </a:r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33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467543" y="2564904"/>
          <a:ext cx="8208914" cy="37444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75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Položka zařízení/nábytku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Cena bez DPH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Cena s DPH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Parametry*/Poznámky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Sestava stolní </a:t>
                      </a:r>
                      <a:r>
                        <a:rPr lang="cs-CZ" sz="900" dirty="0" smtClean="0">
                          <a:effectLst/>
                        </a:rPr>
                        <a:t>PC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13 310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2,4 GHz, 4 GB RAM, 500 GB HDD, grafická karta (vlastní), optická mechanika DVD±RW, LCD 21,5", klávesnice, myš, operační systém**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Notebook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13 310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2,4 GHz, 4 GB RAM, 500 GB HDD,  grafická karta (vlastní), optická mechanika DVD±RW, myš, operační systém**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Tablet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6 050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1,3 GHz,  RAM 1 GB, interní 16 GB, wifi, bluetooth, 3G modem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Kancelářský balík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5 200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6 292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MS Office 2013 (Pro podnikatele) - obsahuje Word, Excel, Powerpoint, Outlook, One Note (OEM - PKC verze)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Kancelářský balík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2 420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MS Office Standard 2013 OLP (otevřená licence) pro neziskový sektor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Mobilní telefon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2 420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telefonování, SMS, MMS, bluetooth, datový přenos***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Běžná tiskárna pro 1 PC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3 500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3 025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černobílá/barevná laserová/inkoustová, 1200x1200 dpi, manuální duplex, rychlost cca 20 </a:t>
                      </a:r>
                      <a:r>
                        <a:rPr lang="cs-CZ" sz="900" dirty="0" smtClean="0">
                          <a:effectLst/>
                        </a:rPr>
                        <a:t>str./</a:t>
                      </a:r>
                      <a:r>
                        <a:rPr lang="cs-CZ" sz="900" dirty="0">
                          <a:effectLst/>
                        </a:rPr>
                        <a:t>min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3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62200"/>
            <a:ext cx="8064000" cy="428579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Nákup služeb </a:t>
            </a:r>
            <a:endParaRPr lang="cs-CZ" sz="2800" b="1" dirty="0" smtClean="0"/>
          </a:p>
          <a:p>
            <a:r>
              <a:rPr lang="cs-CZ" sz="1800" dirty="0"/>
              <a:t>Dodání služby musí být nezbytné k realizaci projektu a musí vytvářet novou hodnotu. </a:t>
            </a:r>
            <a:endParaRPr lang="cs-CZ" sz="1800" dirty="0" smtClean="0"/>
          </a:p>
          <a:p>
            <a:r>
              <a:rPr lang="cs-CZ" sz="1800" b="1" dirty="0" smtClean="0"/>
              <a:t>Pronájem </a:t>
            </a:r>
            <a:r>
              <a:rPr lang="cs-CZ" sz="1800" b="1" dirty="0"/>
              <a:t>prostor nutných pro realizaci projektu </a:t>
            </a:r>
            <a:r>
              <a:rPr lang="cs-CZ" sz="1800" dirty="0" smtClean="0"/>
              <a:t>(</a:t>
            </a:r>
            <a:r>
              <a:rPr lang="cs-CZ" sz="1800" dirty="0"/>
              <a:t>kromě kancelářských prostor určených pro práci projektového či finančního manažera a koordinátora projektu nebo jiných administrativních pozic. Náklady na nájem těchto prostor spadají do nepřímých nákladů</a:t>
            </a:r>
            <a:r>
              <a:rPr lang="cs-CZ" sz="1800" dirty="0" smtClean="0"/>
              <a:t>).</a:t>
            </a:r>
          </a:p>
          <a:p>
            <a:r>
              <a:rPr lang="cs-CZ" sz="1800" b="1" dirty="0" smtClean="0"/>
              <a:t>Animační služby</a:t>
            </a:r>
            <a:r>
              <a:rPr lang="cs-CZ" sz="1800" dirty="0" smtClean="0"/>
              <a:t>, tzn. že pečující osoba pracuje na živnostenský list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Drobné stavební úpravy</a:t>
            </a:r>
          </a:p>
          <a:p>
            <a:r>
              <a:rPr lang="cs-CZ" sz="2000" dirty="0"/>
              <a:t>Max. do </a:t>
            </a:r>
            <a:r>
              <a:rPr lang="cs-CZ" sz="2000" dirty="0" smtClean="0"/>
              <a:t>výše 40 000 Kč za každou účetní položku majetku v jednom zdaňovacím období</a:t>
            </a:r>
            <a:endParaRPr lang="cs-CZ" sz="2000" dirty="0"/>
          </a:p>
          <a:p>
            <a:r>
              <a:rPr lang="cs-CZ" sz="2000" dirty="0"/>
              <a:t>Z přímých nákladů je možno financovat stavební úpravy prostor zařízení určených pro práci s </a:t>
            </a:r>
            <a:r>
              <a:rPr lang="cs-CZ" sz="2000" dirty="0" smtClean="0"/>
              <a:t>dětmi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případě stavebních úprav pro projekt samotný (např. pracoviště projektového manažera) by se jednalo o nepřímé náklady. </a:t>
            </a:r>
          </a:p>
          <a:p>
            <a:pPr marL="0" indent="0">
              <a:buNone/>
            </a:pPr>
            <a:endParaRPr lang="cs-CZ" sz="28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9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96855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Křížové financování</a:t>
            </a:r>
          </a:p>
          <a:p>
            <a:pPr lvl="1"/>
            <a:r>
              <a:rPr lang="cs-CZ" sz="1900" dirty="0" smtClean="0"/>
              <a:t>Do </a:t>
            </a:r>
            <a:r>
              <a:rPr lang="cs-CZ" sz="1900" dirty="0"/>
              <a:t>křížového financování patří </a:t>
            </a:r>
            <a:r>
              <a:rPr lang="cs-CZ" sz="1900" u="sng" dirty="0"/>
              <a:t>veškeré výdaje za nákup infrastruktury a dále stavební úpravy přesahující limit 40 000,- Kč za účetní položku. </a:t>
            </a:r>
            <a:r>
              <a:rPr lang="cs-CZ" sz="1900" dirty="0" smtClean="0"/>
              <a:t>Maximální </a:t>
            </a:r>
            <a:r>
              <a:rPr lang="cs-CZ" sz="1900" dirty="0"/>
              <a:t>podíl nákladů na křížové financování na celkových přímých způsobilých nákladech </a:t>
            </a:r>
            <a:r>
              <a:rPr lang="cs-CZ" sz="1900" dirty="0" smtClean="0"/>
              <a:t>projektu je 20</a:t>
            </a:r>
          </a:p>
          <a:p>
            <a:pPr lvl="1"/>
            <a:r>
              <a:rPr lang="cs-CZ" sz="1900" dirty="0" smtClean="0"/>
              <a:t>Za </a:t>
            </a:r>
            <a:r>
              <a:rPr lang="cs-CZ" sz="1900" dirty="0"/>
              <a:t>infrastrukturu </a:t>
            </a:r>
            <a:r>
              <a:rPr lang="cs-CZ" sz="1900" u="sng" dirty="0"/>
              <a:t>se považují </a:t>
            </a:r>
            <a:r>
              <a:rPr lang="cs-CZ" sz="1900" dirty="0"/>
              <a:t>budovy, stavby, pozemky a technická zařízení nezbytná pro fungování budov a staveb, s nemovitostmi pevně spojená (vodovod, kanalizace, energetické, komunikační vedení apod.).</a:t>
            </a:r>
          </a:p>
          <a:p>
            <a:pPr lvl="1"/>
            <a:r>
              <a:rPr lang="cs-CZ" sz="1900" dirty="0"/>
              <a:t>Za infrastrukturu </a:t>
            </a:r>
            <a:r>
              <a:rPr lang="cs-CZ" sz="1900" u="sng" dirty="0"/>
              <a:t>se nepovažují </a:t>
            </a:r>
            <a:r>
              <a:rPr lang="cs-CZ" sz="1900" dirty="0"/>
              <a:t>movité a samostatně pořizované věci využívané při realizaci projektů (vybavení, nábytek, učební pomůcky, přístroje sloužící k výuce nebo používané při výzkumu a vývoji apod.)</a:t>
            </a:r>
          </a:p>
          <a:p>
            <a:pPr lvl="1"/>
            <a:endParaRPr lang="cs-CZ" sz="19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9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Přímá podpora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zdové příspěvky, </a:t>
            </a:r>
            <a:r>
              <a:rPr lang="cs-CZ" dirty="0"/>
              <a:t>cestovné, stravné a ubytování</a:t>
            </a:r>
          </a:p>
          <a:p>
            <a:pPr marL="414000" lvl="1" indent="0">
              <a:buNone/>
            </a:pPr>
            <a:endParaRPr lang="cs-CZ" dirty="0"/>
          </a:p>
          <a:p>
            <a:r>
              <a:rPr lang="cs-CZ" sz="2800" b="1" dirty="0" smtClean="0"/>
              <a:t>Nepřímé náklady</a:t>
            </a:r>
          </a:p>
          <a:p>
            <a:pPr lvl="1"/>
            <a:r>
              <a:rPr lang="cs-CZ" dirty="0"/>
              <a:t>Přesný výčet položek, které spadají do nepřímých nákladů, uvádí příručka </a:t>
            </a:r>
            <a:r>
              <a:rPr lang="cs-CZ" dirty="0" smtClean="0"/>
              <a:t>„</a:t>
            </a:r>
            <a:r>
              <a:rPr lang="cs-CZ" dirty="0" smtClean="0">
                <a:hlinkClick r:id="rId3"/>
              </a:rPr>
              <a:t>Specifická část pravidel pro žadatele a příjemce pro projekty se skutečně vzniklými výdaji a případně také s nepřímými náklady (verze 2)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3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b="1" dirty="0" smtClean="0"/>
              <a:t>Nepřímé náklady, např.:</a:t>
            </a:r>
            <a:endParaRPr lang="cs-CZ" sz="2800" b="1" dirty="0"/>
          </a:p>
          <a:p>
            <a:pPr lvl="1"/>
            <a:r>
              <a:rPr lang="cs-CZ" dirty="0"/>
              <a:t>Administrativa, řízení projektu (včetně finančního), účetnictví, personalistika, komunikační a informační opatření, občerstvení a stravování a podpůrné procesy pro provoz projektu. </a:t>
            </a:r>
            <a:endParaRPr lang="cs-CZ" dirty="0" smtClean="0"/>
          </a:p>
          <a:p>
            <a:pPr lvl="1"/>
            <a:r>
              <a:rPr lang="cs-CZ" dirty="0" smtClean="0"/>
              <a:t>Odpisy </a:t>
            </a:r>
            <a:r>
              <a:rPr lang="cs-CZ" dirty="0"/>
              <a:t>zařízení či vybavení, které slouží k administraci </a:t>
            </a:r>
            <a:r>
              <a:rPr lang="cs-CZ" dirty="0" smtClean="0"/>
              <a:t>projektu.</a:t>
            </a:r>
          </a:p>
          <a:p>
            <a:pPr lvl="1"/>
            <a:r>
              <a:rPr lang="pl-PL" dirty="0" smtClean="0"/>
              <a:t>Nájemné </a:t>
            </a:r>
            <a:r>
              <a:rPr lang="pl-PL" dirty="0"/>
              <a:t>za prostory využívané k administraci </a:t>
            </a:r>
            <a:r>
              <a:rPr lang="pl-PL" dirty="0" smtClean="0"/>
              <a:t>projektu. </a:t>
            </a:r>
            <a:endParaRPr lang="pl-PL" dirty="0"/>
          </a:p>
          <a:p>
            <a:pPr lvl="1"/>
            <a:r>
              <a:rPr lang="pl-PL" dirty="0" smtClean="0"/>
              <a:t>Odpisy </a:t>
            </a:r>
            <a:r>
              <a:rPr lang="pl-PL" dirty="0"/>
              <a:t>budov využívaných pro </a:t>
            </a:r>
            <a:r>
              <a:rPr lang="pl-PL" dirty="0" smtClean="0"/>
              <a:t>projekt.</a:t>
            </a:r>
          </a:p>
          <a:p>
            <a:pPr lvl="1"/>
            <a:r>
              <a:rPr lang="cs-CZ" dirty="0" smtClean="0"/>
              <a:t>Energie</a:t>
            </a:r>
            <a:r>
              <a:rPr lang="cs-CZ" dirty="0"/>
              <a:t>, vodné, stočné v prostorech kanceláře projektu a dalších pronajímaných nemovitostech využívaných k realizaci </a:t>
            </a:r>
            <a:r>
              <a:rPr lang="cs-CZ" dirty="0" smtClean="0"/>
              <a:t>projektu.</a:t>
            </a:r>
          </a:p>
          <a:p>
            <a:pPr lvl="1"/>
            <a:r>
              <a:rPr lang="cs-CZ" dirty="0" smtClean="0"/>
              <a:t>Internetové </a:t>
            </a:r>
            <a:r>
              <a:rPr lang="cs-CZ" dirty="0"/>
              <a:t>a telefonické připojení, poštovné, dopravné, </a:t>
            </a:r>
            <a:r>
              <a:rPr lang="cs-CZ" dirty="0" smtClean="0"/>
              <a:t>balné.</a:t>
            </a:r>
          </a:p>
          <a:p>
            <a:pPr lvl="1"/>
            <a:r>
              <a:rPr lang="cs-CZ" dirty="0" smtClean="0"/>
              <a:t>Bankovní poplatky. 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pl-PL" dirty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3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7272808" cy="86409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9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. Nezpůsobilé výdaje</a:t>
            </a:r>
            <a:endParaRPr lang="cs-CZ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922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0" kern="0" cap="all" baseline="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ÚVOD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3400" b="1" dirty="0"/>
              <a:t>Prorodinná opatření by měla pomoci rodičům snadněji sladit rodinný a pracovní </a:t>
            </a:r>
            <a:r>
              <a:rPr lang="cs-CZ" sz="3400" b="1" dirty="0" smtClean="0"/>
              <a:t>život.</a:t>
            </a:r>
          </a:p>
          <a:p>
            <a:pPr algn="just">
              <a:lnSpc>
                <a:spcPct val="100000"/>
              </a:lnSpc>
            </a:pPr>
            <a:r>
              <a:rPr lang="cs-CZ" sz="3400" b="1" dirty="0" smtClean="0"/>
              <a:t>Cílem není pasivní podpora rodiny, ale vytváření podmínek a odstraňování překážek ztěžujících rodičům snadnější skloubení pracovního a rodinného života.</a:t>
            </a:r>
            <a:endParaRPr lang="cs-CZ" sz="3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2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Mezi nezpůsobilé výdaje patří např.: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 smtClean="0"/>
              <a:t>Stravné pro děti </a:t>
            </a:r>
          </a:p>
          <a:p>
            <a:r>
              <a:rPr lang="cs-CZ" dirty="0" smtClean="0"/>
              <a:t>Zajištění výletů - </a:t>
            </a:r>
            <a:r>
              <a:rPr lang="cs-CZ" dirty="0"/>
              <a:t>n</a:t>
            </a:r>
            <a:r>
              <a:rPr lang="cs-CZ" dirty="0" smtClean="0"/>
              <a:t>áklady </a:t>
            </a:r>
            <a:r>
              <a:rPr lang="cs-CZ" dirty="0"/>
              <a:t>na </a:t>
            </a:r>
            <a:r>
              <a:rPr lang="cs-CZ" dirty="0" smtClean="0"/>
              <a:t>dopravu/cestovné; vstupné; </a:t>
            </a:r>
            <a:r>
              <a:rPr lang="cs-CZ" dirty="0"/>
              <a:t>p</a:t>
            </a:r>
            <a:r>
              <a:rPr lang="cs-CZ" dirty="0" smtClean="0"/>
              <a:t>otravinové balíčky</a:t>
            </a:r>
          </a:p>
          <a:p>
            <a:r>
              <a:rPr lang="cs-CZ" dirty="0"/>
              <a:t>Náklady na </a:t>
            </a:r>
            <a:r>
              <a:rPr lang="cs-CZ" dirty="0" smtClean="0"/>
              <a:t>napsání </a:t>
            </a:r>
            <a:r>
              <a:rPr lang="cs-CZ" dirty="0"/>
              <a:t>projektu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481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272808" cy="86409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10. INDIKÁTORY</a:t>
            </a:r>
            <a:endParaRPr lang="cs-CZ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611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pl-PL" b="0" dirty="0" smtClean="0"/>
              <a:t>INDIKÁTORY</a:t>
            </a:r>
            <a:endParaRPr lang="cs-CZ" cap="non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6" y="1268760"/>
            <a:ext cx="89335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2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332000" y="2348880"/>
            <a:ext cx="7272000" cy="1224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Projektová žádost </a:t>
            </a:r>
            <a:br>
              <a:rPr lang="cs-CZ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clld v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IS KP14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+ (1. část)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3568" y="3861048"/>
            <a:ext cx="7920432" cy="2664296"/>
          </a:xfrm>
          <a:prstGeom prst="rect">
            <a:avLst/>
          </a:prstGeom>
          <a:ln>
            <a:noFill/>
          </a:ln>
        </p:spPr>
        <p:txBody>
          <a:bodyPr/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6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projektové žádosti v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964" y="1916832"/>
            <a:ext cx="7897525" cy="4320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Zřízení </a:t>
            </a:r>
            <a:r>
              <a:rPr lang="cs-CZ" b="1" dirty="0"/>
              <a:t>elektronického podpisu a datové schránky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90657" y="2708920"/>
            <a:ext cx="748883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 smtClean="0"/>
              <a:t> Registrace </a:t>
            </a:r>
            <a:r>
              <a:rPr lang="cs-CZ" sz="2400" b="1" dirty="0"/>
              <a:t>do systému IS KP14+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66380" y="3573016"/>
            <a:ext cx="691276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/>
              <a:t>Vyplnění žádosti o podporu</a:t>
            </a:r>
          </a:p>
        </p:txBody>
      </p:sp>
      <p:sp>
        <p:nvSpPr>
          <p:cNvPr id="7" name="Obdélník 6"/>
          <p:cNvSpPr/>
          <p:nvPr/>
        </p:nvSpPr>
        <p:spPr>
          <a:xfrm>
            <a:off x="1898428" y="4432837"/>
            <a:ext cx="648072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 smtClean="0"/>
              <a:t>Finalizace žádosti o podporu</a:t>
            </a:r>
            <a:endParaRPr lang="cs-CZ" sz="2400" b="1" dirty="0"/>
          </a:p>
        </p:txBody>
      </p:sp>
      <p:sp>
        <p:nvSpPr>
          <p:cNvPr id="8" name="Obdélník 7"/>
          <p:cNvSpPr/>
          <p:nvPr/>
        </p:nvSpPr>
        <p:spPr>
          <a:xfrm>
            <a:off x="2355702" y="5302272"/>
            <a:ext cx="602378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Podepsání a odeslání žádosti o podporu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8676456" y="1988840"/>
            <a:ext cx="0" cy="3327176"/>
          </a:xfrm>
          <a:prstGeom prst="straightConnector1">
            <a:avLst/>
          </a:prstGeom>
          <a:ln w="381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33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projektové žádosti v opz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2836" y="1673424"/>
            <a:ext cx="8352928" cy="518457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u="sng" dirty="0"/>
              <a:t>PORTÁL </a:t>
            </a:r>
            <a:r>
              <a:rPr lang="cs-CZ" sz="1600" b="1" u="sng" dirty="0" smtClean="0"/>
              <a:t>IS KP14+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/>
              <a:t>Produkční </a:t>
            </a:r>
            <a:r>
              <a:rPr lang="cs-CZ" sz="1400" dirty="0" smtClean="0"/>
              <a:t>(ostré)</a:t>
            </a:r>
            <a:r>
              <a:rPr lang="cs-CZ" sz="1400" dirty="0"/>
              <a:t> </a:t>
            </a:r>
            <a:r>
              <a:rPr lang="cs-CZ" sz="1400" b="1" dirty="0" smtClean="0"/>
              <a:t>prostředí </a:t>
            </a:r>
            <a:r>
              <a:rPr lang="cs-CZ" sz="1400" dirty="0"/>
              <a:t>(slouží pro realizaci OP, zadávají se pouze ostrá </a:t>
            </a:r>
            <a:r>
              <a:rPr lang="cs-CZ" sz="1400" dirty="0" smtClean="0"/>
              <a:t>data)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https</a:t>
            </a:r>
            <a:r>
              <a:rPr lang="cs-CZ" sz="14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://</a:t>
            </a:r>
            <a:r>
              <a:rPr lang="cs-CZ" sz="1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mseu.mssf.cz</a:t>
            </a:r>
            <a:r>
              <a:rPr lang="cs-CZ" sz="1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endParaRPr lang="cs-CZ" sz="1400" b="1" u="sng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/>
              <a:t>Technická podpora IS KP14+ </a:t>
            </a:r>
            <a:r>
              <a:rPr lang="cs-CZ" sz="1400" dirty="0" smtClean="0"/>
              <a:t>v rámci OPZ </a:t>
            </a:r>
            <a:endParaRPr lang="cs-CZ" sz="1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400" b="1" u="sng" dirty="0" smtClean="0">
                <a:hlinkClick r:id="rId4"/>
              </a:rPr>
              <a:t>iskp@mpsv.cz</a:t>
            </a:r>
            <a:endParaRPr lang="cs-CZ" sz="1400" b="1" u="sng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400" b="1" u="sng" dirty="0" smtClean="0"/>
              <a:t>Provozní </a:t>
            </a:r>
            <a:r>
              <a:rPr lang="cs-CZ" sz="1400" b="1" u="sng" dirty="0"/>
              <a:t>doba:</a:t>
            </a:r>
            <a:r>
              <a:rPr lang="cs-CZ" sz="1400" b="1" dirty="0"/>
              <a:t> </a:t>
            </a:r>
            <a:r>
              <a:rPr lang="cs-CZ" sz="1200" dirty="0"/>
              <a:t>v pracovních dnech od 8:00 do </a:t>
            </a:r>
            <a:r>
              <a:rPr lang="cs-CZ" sz="1200" dirty="0" smtClean="0"/>
              <a:t>16:00 hod.</a:t>
            </a:r>
            <a:r>
              <a:rPr lang="cs-CZ" sz="1200" b="1" dirty="0" smtClean="0"/>
              <a:t> </a:t>
            </a:r>
            <a:r>
              <a:rPr lang="cs-CZ" sz="1200" dirty="0"/>
              <a:t>Reakci na váš požadavek garantujeme do 4 hodin </a:t>
            </a:r>
            <a:r>
              <a:rPr lang="cs-CZ" sz="1200" dirty="0" smtClean="0"/>
              <a:t>v </a:t>
            </a:r>
            <a:r>
              <a:rPr lang="cs-CZ" sz="1200" dirty="0"/>
              <a:t>rámci provozní doby technické podpory od obdržení požadavku. Dotazy zaslané mimo provozní dobu budou řešeny nejpozději následující pracovní </a:t>
            </a:r>
            <a:r>
              <a:rPr lang="cs-CZ" sz="1200" dirty="0" smtClean="0"/>
              <a:t>den.</a:t>
            </a:r>
            <a:endParaRPr lang="cs-CZ" sz="1200" b="1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u="sng" cap="all" dirty="0"/>
              <a:t>Edukační video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4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5"/>
              </a:rPr>
              <a:t>http://www.strukturalni-fondy.cz/cs/Jak-na-projekt/Elektronicka-zadost/Edukacni-videa</a:t>
            </a:r>
            <a:r>
              <a:rPr lang="cs-CZ" sz="14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lang="cs-CZ" sz="1600" b="1" u="sng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u="sng" dirty="0" smtClean="0"/>
              <a:t>PŘÍRUČKY OPZ</a:t>
            </a:r>
            <a:endParaRPr lang="cs-CZ" sz="1400" b="1" u="sng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4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6"/>
              </a:rPr>
              <a:t>http://</a:t>
            </a:r>
            <a:r>
              <a:rPr lang="cs-CZ" sz="1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6"/>
              </a:rPr>
              <a:t>www.esfcr.cz/dokumenty-opz</a:t>
            </a:r>
            <a:r>
              <a:rPr lang="cs-CZ" sz="1400" b="1" dirty="0"/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400" b="1" dirty="0" smtClean="0"/>
              <a:t>Pokyny </a:t>
            </a:r>
            <a:r>
              <a:rPr lang="cs-CZ" sz="1400" b="1" dirty="0"/>
              <a:t>k vyplnění </a:t>
            </a:r>
            <a:r>
              <a:rPr lang="cs-CZ" sz="1400" b="1" dirty="0" smtClean="0"/>
              <a:t>žádosti o podporu </a:t>
            </a:r>
            <a:r>
              <a:rPr lang="cs-CZ" sz="1400" b="1" dirty="0"/>
              <a:t>v IS KP14</a:t>
            </a:r>
            <a:r>
              <a:rPr lang="cs-CZ" sz="1400" b="1" dirty="0" smtClean="0"/>
              <a:t>+ </a:t>
            </a:r>
            <a:r>
              <a:rPr lang="cs-CZ" sz="1400" dirty="0" smtClean="0"/>
              <a:t>(</a:t>
            </a:r>
            <a:r>
              <a:rPr lang="cs-CZ" sz="1400" dirty="0"/>
              <a:t>v aktuálním vydání</a:t>
            </a:r>
            <a:r>
              <a:rPr lang="cs-CZ" sz="1400" dirty="0" smtClean="0"/>
              <a:t>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u="sng" dirty="0" smtClean="0"/>
              <a:t>TEXTACE VÝZVY ŘO OPZ PRO MAS Č. 047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400" b="1" u="sng" dirty="0">
                <a:hlinkClick r:id="rId7"/>
              </a:rPr>
              <a:t>https://</a:t>
            </a:r>
            <a:r>
              <a:rPr lang="cs-CZ" sz="1400" b="1" u="sng" dirty="0" smtClean="0">
                <a:hlinkClick r:id="rId7"/>
              </a:rPr>
              <a:t>www.esfcr.cz/2-3-opz-komunitne-vedeny-mistni-rozvoj</a:t>
            </a:r>
            <a:endParaRPr lang="cs-CZ" sz="1400" b="1" u="sng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u="sng" dirty="0" smtClean="0"/>
              <a:t>TEXTACE VÝZEV </a:t>
            </a:r>
            <a:r>
              <a:rPr lang="cs-CZ" sz="1600" b="1" u="sng" dirty="0"/>
              <a:t>MAS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400" b="1" u="sng" dirty="0"/>
              <a:t>https://www.esfcr.cz/vyzvy-mas-opz</a:t>
            </a:r>
          </a:p>
          <a:p>
            <a:pPr marL="414000" lvl="1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1400" dirty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5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9200"/>
            <a:ext cx="8229600" cy="785223"/>
          </a:xfrm>
        </p:spPr>
        <p:txBody>
          <a:bodyPr/>
          <a:lstStyle/>
          <a:p>
            <a:r>
              <a:rPr lang="cs-CZ" dirty="0" smtClean="0"/>
              <a:t>Titulní obrazovka </a:t>
            </a:r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8" y="1244755"/>
            <a:ext cx="8553863" cy="511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710024" y="2732803"/>
            <a:ext cx="2001416" cy="436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4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872"/>
            <a:ext cx="8229600" cy="826588"/>
          </a:xfrm>
        </p:spPr>
        <p:txBody>
          <a:bodyPr/>
          <a:lstStyle/>
          <a:p>
            <a:r>
              <a:rPr lang="cs-CZ" dirty="0"/>
              <a:t>Základní menu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966" y="2184140"/>
            <a:ext cx="8064000" cy="1316868"/>
          </a:xfrm>
        </p:spPr>
        <p:txBody>
          <a:bodyPr>
            <a:normAutofit fontScale="25000" lnSpcReduction="20000"/>
          </a:bodyPr>
          <a:lstStyle/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Žadatel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Hodnotitel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Nositel strategie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Evaluátor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DAZ</a:t>
            </a:r>
          </a:p>
          <a:p>
            <a:pPr marL="432000" lvl="1" indent="-4320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19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3" y="2557775"/>
            <a:ext cx="5579378" cy="77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83196" y="2617661"/>
            <a:ext cx="2499151" cy="42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4" y="3316108"/>
            <a:ext cx="8172003" cy="30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1763688" y="2348880"/>
            <a:ext cx="2088232" cy="2687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114368" y="3055031"/>
            <a:ext cx="1809560" cy="1166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8" y="1243359"/>
            <a:ext cx="8892480" cy="94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42120" y="1819423"/>
            <a:ext cx="747780" cy="339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5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165" y="428168"/>
            <a:ext cx="8229600" cy="955652"/>
          </a:xfrm>
        </p:spPr>
        <p:txBody>
          <a:bodyPr/>
          <a:lstStyle/>
          <a:p>
            <a:r>
              <a:rPr lang="cs-CZ" dirty="0" smtClean="0"/>
              <a:t>Vytvoření nové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4484" y="1722600"/>
            <a:ext cx="8869516" cy="1174679"/>
          </a:xfrm>
        </p:spPr>
        <p:txBody>
          <a:bodyPr/>
          <a:lstStyle/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/>
              <a:t>Nová žádost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/>
              <a:t>Seznam programů a výzev (uživatel vybere správný OP)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/>
              <a:t>Otevřené výzvy (uživatel vybere </a:t>
            </a:r>
            <a:r>
              <a:rPr lang="cs-CZ" sz="1400" b="1" dirty="0" smtClean="0"/>
              <a:t>Výzvu pro MAS č. 03_16_047 </a:t>
            </a:r>
            <a:r>
              <a:rPr lang="cs-CZ" sz="1400" dirty="0" smtClean="0"/>
              <a:t>a klikne na modrý odkaz </a:t>
            </a:r>
            <a:r>
              <a:rPr lang="cs-CZ" sz="1400" u="sng" dirty="0" smtClean="0"/>
              <a:t>individuální projekt)</a:t>
            </a:r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5" y="1196416"/>
            <a:ext cx="5161611" cy="52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059195" y="1361121"/>
            <a:ext cx="1115777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70348"/>
            <a:ext cx="31527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michaela.sedlackova\Desktop\Výzva ŘO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" y="2670373"/>
            <a:ext cx="89289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chaela.sedlackova\Desktop\Výzva ŘO_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72" y="4844183"/>
            <a:ext cx="5319269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9200"/>
            <a:ext cx="8229600" cy="664469"/>
          </a:xfrm>
        </p:spPr>
        <p:txBody>
          <a:bodyPr>
            <a:normAutofit fontScale="90000"/>
          </a:bodyPr>
          <a:lstStyle/>
          <a:p>
            <a:r>
              <a:rPr lang="cs-CZ" dirty="0"/>
              <a:t>Vytvoření nové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80312" y="1412776"/>
            <a:ext cx="1763688" cy="1800200"/>
          </a:xfrm>
        </p:spPr>
        <p:txBody>
          <a:bodyPr/>
          <a:lstStyle/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Výběr podvýzvy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/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Výběr výzvy MAS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  <p:pic>
        <p:nvPicPr>
          <p:cNvPr id="1026" name="Picture 2" descr="C:\Users\michaela.sedlackova\Desktop\Výběr podvýzvy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684790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aela.sedlackova\Desktop\Výběr podvýzvy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67" y="3033800"/>
            <a:ext cx="6877133" cy="326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5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6008" y="2348880"/>
            <a:ext cx="7272808" cy="86409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2. PŘEDSTAVENÍ VÝZVY</a:t>
            </a:r>
            <a:endParaRPr lang="cs-CZ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1196008" y="4949552"/>
            <a:ext cx="6984776" cy="900040"/>
          </a:xfrm>
        </p:spPr>
        <p:txBody>
          <a:bodyPr/>
          <a:lstStyle/>
          <a:p>
            <a:pPr algn="ctr"/>
            <a:r>
              <a:rPr lang="cs-CZ" sz="2400" i="1" dirty="0" smtClean="0">
                <a:solidFill>
                  <a:schemeClr val="accent3">
                    <a:lumMod val="75000"/>
                  </a:schemeClr>
                </a:solidFill>
              </a:rPr>
              <a:t>28.7.2017, Grygov</a:t>
            </a:r>
            <a:endParaRPr lang="cs-CZ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727280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12. Způsob hodnocení a výběr projektů</a:t>
            </a:r>
            <a:endParaRPr lang="cs-CZ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719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9200"/>
            <a:ext cx="8229600" cy="937592"/>
          </a:xfrm>
        </p:spPr>
        <p:txBody>
          <a:bodyPr/>
          <a:lstStyle/>
          <a:p>
            <a:r>
              <a:rPr lang="cs-CZ" dirty="0" smtClean="0"/>
              <a:t>Fáze hodnocení – detail příloha č.1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487503"/>
              </p:ext>
            </p:extLst>
          </p:nvPr>
        </p:nvGraphicFramePr>
        <p:xfrm>
          <a:off x="539750" y="1412776"/>
          <a:ext cx="8064500" cy="4707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34422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04864"/>
            <a:ext cx="7272808" cy="86409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11. ODKAZY</a:t>
            </a:r>
            <a:endParaRPr lang="cs-CZ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636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600" dirty="0" smtClean="0">
                <a:solidFill>
                  <a:srgbClr val="FF0000"/>
                </a:solidFill>
              </a:rPr>
              <a:t>Výzva </a:t>
            </a:r>
            <a:r>
              <a:rPr lang="cs-CZ" sz="3600" dirty="0">
                <a:solidFill>
                  <a:srgbClr val="FF0000"/>
                </a:solidFill>
              </a:rPr>
              <a:t>pro MAS na podporu strategií komunitně vedeného místního </a:t>
            </a:r>
            <a:r>
              <a:rPr lang="cs-CZ" sz="3600" dirty="0" smtClean="0">
                <a:solidFill>
                  <a:srgbClr val="FF0000"/>
                </a:solidFill>
              </a:rPr>
              <a:t>rozvoje č. 47</a:t>
            </a:r>
          </a:p>
          <a:p>
            <a:r>
              <a:rPr lang="cs-CZ" sz="3600" u="sng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cs-CZ" sz="3600" u="sng" dirty="0">
                <a:solidFill>
                  <a:srgbClr val="FF0000"/>
                </a:solidFill>
                <a:hlinkClick r:id="rId2"/>
              </a:rPr>
              <a:t>://</a:t>
            </a:r>
            <a:r>
              <a:rPr lang="cs-CZ" sz="3600" u="sng" dirty="0" smtClean="0">
                <a:solidFill>
                  <a:srgbClr val="FF0000"/>
                </a:solidFill>
                <a:hlinkClick r:id="rId2"/>
              </a:rPr>
              <a:t>www.esfcr.cz/vyzva-047-opz</a:t>
            </a:r>
            <a:endParaRPr lang="cs-CZ" sz="36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 smtClean="0"/>
          </a:p>
          <a:p>
            <a:endParaRPr lang="cs-CZ" u="sng" dirty="0" smtClean="0"/>
          </a:p>
          <a:p>
            <a:endParaRPr lang="cs-CZ" u="sng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022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S</a:t>
            </a:r>
            <a:r>
              <a:rPr lang="cs-CZ" dirty="0" smtClean="0"/>
              <a:t>pecifická část pravidel pro žadatele a příjemce v rámci OPZ pro projekty se skutečně vzniklými výdaji a případně také s nepřímými náklady </a:t>
            </a:r>
            <a:r>
              <a:rPr lang="cs-CZ" dirty="0"/>
              <a:t>	</a:t>
            </a:r>
          </a:p>
          <a:p>
            <a:r>
              <a:rPr lang="cs-CZ" dirty="0">
                <a:hlinkClick r:id="rId3"/>
              </a:rPr>
              <a:t>https://www.esfcr.cz/file/9003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8394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420888"/>
            <a:ext cx="7272808" cy="86409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Děkujeme za pozornost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28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60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0" kern="0" cap="all" baseline="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Představení výzVY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Prioritní osa 2: </a:t>
            </a:r>
            <a:r>
              <a:rPr lang="cs-CZ" dirty="0" smtClean="0"/>
              <a:t>Sociální začleňování a boj s chudobou</a:t>
            </a:r>
          </a:p>
          <a:p>
            <a:pPr algn="just"/>
            <a:r>
              <a:rPr lang="cs-CZ" b="1" dirty="0" smtClean="0"/>
              <a:t>Investiční priorita: </a:t>
            </a:r>
            <a:r>
              <a:rPr lang="cs-CZ" dirty="0" smtClean="0"/>
              <a:t>2.3 Strategie komunitně vedeného místního rozvoj</a:t>
            </a:r>
          </a:p>
          <a:p>
            <a:pPr algn="just"/>
            <a:r>
              <a:rPr lang="cs-CZ" b="1" dirty="0" smtClean="0"/>
              <a:t>Specifický cíl: </a:t>
            </a:r>
            <a:r>
              <a:rPr lang="cs-CZ" dirty="0" smtClean="0"/>
              <a:t>2.3.1 Zvýšit zapojení lokálních aktérů do řešení problémů nezaměstnanosti a sociálního začleňování ve venkovských oblastech</a:t>
            </a:r>
          </a:p>
          <a:p>
            <a:r>
              <a:rPr lang="cs-CZ" b="1" dirty="0" smtClean="0"/>
              <a:t>Název výzvy: </a:t>
            </a:r>
            <a:r>
              <a:rPr lang="cs-CZ" dirty="0" smtClean="0"/>
              <a:t> </a:t>
            </a:r>
            <a:r>
              <a:rPr lang="cs-CZ" b="1" dirty="0"/>
              <a:t>MAS Hanácké Království, z.s. - Podpora prorodinných opatření </a:t>
            </a:r>
            <a:endParaRPr lang="cs-CZ" dirty="0" smtClean="0"/>
          </a:p>
          <a:p>
            <a:pPr algn="just"/>
            <a:r>
              <a:rPr lang="cs-CZ" b="1" dirty="0" smtClean="0"/>
              <a:t>Číslo výzvy: </a:t>
            </a:r>
            <a:r>
              <a:rPr lang="cs-CZ" dirty="0"/>
              <a:t>125/03_16_047/CLLD_16_01_114 	</a:t>
            </a:r>
          </a:p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4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7" y="692696"/>
            <a:ext cx="8964488" cy="1080000"/>
          </a:xfrm>
        </p:spPr>
        <p:txBody>
          <a:bodyPr/>
          <a:lstStyle/>
          <a:p>
            <a:r>
              <a:rPr lang="pl-PL" b="0" dirty="0"/>
              <a:t>Představení </a:t>
            </a:r>
            <a:r>
              <a:rPr lang="pl-PL" b="0" dirty="0" smtClean="0"/>
              <a:t>výzvy - </a:t>
            </a:r>
            <a:r>
              <a:rPr lang="pl-PL" b="0" cap="none" dirty="0" smtClean="0"/>
              <a:t>základní informace</a:t>
            </a:r>
            <a:endParaRPr lang="cs-CZ" b="0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Vyhlašovatel výzvy: </a:t>
            </a:r>
            <a:r>
              <a:rPr lang="cs-CZ" dirty="0" smtClean="0"/>
              <a:t>MAS Hanácké Království, z.s.</a:t>
            </a:r>
          </a:p>
          <a:p>
            <a:pPr marL="0" indent="0">
              <a:buNone/>
            </a:pPr>
            <a:r>
              <a:rPr lang="cs-CZ" b="1" dirty="0" smtClean="0"/>
              <a:t>Vyhlášení výzvy: 11. 7. 2017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Ukončení příjmu projektových žádostí</a:t>
            </a:r>
            <a:r>
              <a:rPr lang="cs-CZ" dirty="0" smtClean="0"/>
              <a:t>: 15.9.2017</a:t>
            </a:r>
          </a:p>
          <a:p>
            <a:pPr marL="0" indent="0">
              <a:buNone/>
            </a:pPr>
            <a:r>
              <a:rPr lang="cs-CZ" b="1" dirty="0" smtClean="0"/>
              <a:t>Maximální délka, na kterou je žadatel oprávněn projekt naplánovat</a:t>
            </a:r>
            <a:r>
              <a:rPr lang="cs-CZ" dirty="0" smtClean="0"/>
              <a:t>: 36 měsíců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01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Představení </a:t>
            </a:r>
            <a:r>
              <a:rPr lang="pl-PL" b="0" dirty="0" smtClean="0"/>
              <a:t>výzvy – </a:t>
            </a:r>
            <a:r>
              <a:rPr lang="pl-PL" b="0" cap="none" dirty="0" smtClean="0"/>
              <a:t>cíl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68052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Cíl výzvy týkající se slaďování rodinného a pracovního života:</a:t>
            </a:r>
          </a:p>
          <a:p>
            <a:r>
              <a:rPr lang="cs-CZ" dirty="0" smtClean="0"/>
              <a:t>podpora rodiny z oblasti sociálního začleňování a zaměstnanosti </a:t>
            </a:r>
          </a:p>
          <a:p>
            <a:r>
              <a:rPr lang="cs-CZ" dirty="0" smtClean="0"/>
              <a:t>usnadnit </a:t>
            </a:r>
            <a:r>
              <a:rPr lang="cs-CZ" dirty="0"/>
              <a:t>rodičům </a:t>
            </a:r>
            <a:r>
              <a:rPr lang="cs-CZ" dirty="0" smtClean="0"/>
              <a:t>předškolních a školních dětí vstup na trh práce</a:t>
            </a:r>
          </a:p>
          <a:p>
            <a:r>
              <a:rPr lang="cs-CZ" dirty="0" smtClean="0"/>
              <a:t>přispět ke </a:t>
            </a:r>
            <a:r>
              <a:rPr lang="cs-CZ" dirty="0"/>
              <a:t>zvýšení </a:t>
            </a:r>
            <a:r>
              <a:rPr lang="cs-CZ" dirty="0" smtClean="0"/>
              <a:t>zaměstnanosti rodičů</a:t>
            </a:r>
          </a:p>
          <a:p>
            <a:r>
              <a:rPr lang="cs-CZ" dirty="0" smtClean="0"/>
              <a:t>přispět ke sladění rodinného a pracovního života</a:t>
            </a:r>
          </a:p>
          <a:p>
            <a:r>
              <a:rPr lang="cs-CZ" dirty="0" smtClean="0"/>
              <a:t>předcházení sociálního vyloučení osob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3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Představení </a:t>
            </a:r>
            <a:r>
              <a:rPr lang="pl-PL" b="0" dirty="0" smtClean="0"/>
              <a:t>výzvy – </a:t>
            </a:r>
            <a:r>
              <a:rPr lang="pl-PL" b="0" cap="none" dirty="0" smtClean="0"/>
              <a:t>temíny  a alokace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Minimální výše podpory na projekt: 400 000 Kč</a:t>
            </a:r>
          </a:p>
          <a:p>
            <a:r>
              <a:rPr lang="cs-CZ" dirty="0" smtClean="0"/>
              <a:t>Maximální výše podpory na projekt: 2 940 000 Kč</a:t>
            </a:r>
          </a:p>
          <a:p>
            <a:endParaRPr lang="cs-CZ" dirty="0"/>
          </a:p>
          <a:p>
            <a:r>
              <a:rPr lang="cs-CZ" dirty="0" smtClean="0"/>
              <a:t>Maximální délka trvání projektu: 3 roky </a:t>
            </a:r>
          </a:p>
          <a:p>
            <a:r>
              <a:rPr lang="cs-CZ" dirty="0" smtClean="0"/>
              <a:t>Nejzazší termín ukončení projektu: </a:t>
            </a:r>
            <a:r>
              <a:rPr lang="cs-CZ" dirty="0" smtClean="0">
                <a:solidFill>
                  <a:srgbClr val="FF0000"/>
                </a:solidFill>
              </a:rPr>
              <a:t>31.12.2021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3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2522</Words>
  <Application>Microsoft Office PowerPoint</Application>
  <PresentationFormat>Předvádění na obrazovce (4:3)</PresentationFormat>
  <Paragraphs>447</Paragraphs>
  <Slides>55</Slides>
  <Notes>44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0" baseType="lpstr">
      <vt:lpstr>Arial</vt:lpstr>
      <vt:lpstr>Calibri</vt:lpstr>
      <vt:lpstr>Times New Roman</vt:lpstr>
      <vt:lpstr>Wingdings</vt:lpstr>
      <vt:lpstr>Motiv systému Office</vt:lpstr>
      <vt:lpstr>SEMINÁŘ Výzva OP Z Podpora prorodinných opatření </vt:lpstr>
      <vt:lpstr>Program Semináře</vt:lpstr>
      <vt:lpstr>1. úvod</vt:lpstr>
      <vt:lpstr>ÚVOD</vt:lpstr>
      <vt:lpstr>2. PŘEDSTAVENÍ VÝZVY</vt:lpstr>
      <vt:lpstr>Představení výzVY</vt:lpstr>
      <vt:lpstr>Představení výzvy - základní informace</vt:lpstr>
      <vt:lpstr>Představení výzvy – cíl výzvy</vt:lpstr>
      <vt:lpstr>Představení výzvy – temíny  a alokace</vt:lpstr>
      <vt:lpstr>3. Cílové skupiny</vt:lpstr>
      <vt:lpstr> CÍLOVÉ SKUPINY</vt:lpstr>
      <vt:lpstr>4. ŽADATELÉ</vt:lpstr>
      <vt:lpstr>Žadatelé</vt:lpstr>
      <vt:lpstr>Žadatelé - spolufinancování</vt:lpstr>
      <vt:lpstr>Žadatelé - spolufinancování</vt:lpstr>
      <vt:lpstr>5. PODPOROVANÉ AKTIVITY</vt:lpstr>
      <vt:lpstr>Podporované aktivity</vt:lpstr>
      <vt:lpstr>Zařízení péče o děti zajišťující péči o děti v době mimo školní vyučování (ranní či odpolední pobyt) – „DĚTSKÉ KLUBY“</vt:lpstr>
      <vt:lpstr>Zařízení péče o děti zajišťující péči o děti v době mimo školní vyučování (ranní či odpolední pobyt) – „DĚTSKÉ KLUBY“</vt:lpstr>
      <vt:lpstr>Nejčastější dotazy</vt:lpstr>
      <vt:lpstr>Nejčastější dotazy</vt:lpstr>
      <vt:lpstr>2. Příměstské tábory</vt:lpstr>
      <vt:lpstr>8. ZPŮSOBILÉ VÝDAJE A ROZPOČET</vt:lpstr>
      <vt:lpstr>Způsobilé výdaje a rozpočet</vt:lpstr>
      <vt:lpstr>Věcná způsobilost výdajů 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9. Nezpůsobilé výdaje</vt:lpstr>
      <vt:lpstr>Nezpůsobilé výdaje</vt:lpstr>
      <vt:lpstr>10. INDIKÁTORY</vt:lpstr>
      <vt:lpstr>INDIKÁTORY</vt:lpstr>
      <vt:lpstr>Projektová žádost  clld v IS KP14+ (1. část)</vt:lpstr>
      <vt:lpstr>Podání projektové žádosti v opz</vt:lpstr>
      <vt:lpstr>Podání projektové žádosti v opz</vt:lpstr>
      <vt:lpstr>Titulní obrazovka Is kp14+</vt:lpstr>
      <vt:lpstr>Základní menu</vt:lpstr>
      <vt:lpstr>Vytvoření nové žádosti</vt:lpstr>
      <vt:lpstr>Vytvoření nové žádosti</vt:lpstr>
      <vt:lpstr>12. Způsob hodnocení a výběr projektů</vt:lpstr>
      <vt:lpstr>Fáze hodnocení – detail příloha č.1</vt:lpstr>
      <vt:lpstr>11. ODKAZY</vt:lpstr>
      <vt:lpstr>Odkazy</vt:lpstr>
      <vt:lpstr>odkazy</vt:lpstr>
      <vt:lpstr>Děkujeme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OH</dc:creator>
  <cp:lastModifiedBy>PA</cp:lastModifiedBy>
  <cp:revision>9</cp:revision>
  <dcterms:created xsi:type="dcterms:W3CDTF">2016-05-10T11:09:12Z</dcterms:created>
  <dcterms:modified xsi:type="dcterms:W3CDTF">2017-07-18T14:59:47Z</dcterms:modified>
</cp:coreProperties>
</file>