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307204" y="462279"/>
            <a:ext cx="2357833" cy="5505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966469" y="452754"/>
            <a:ext cx="2867025" cy="5911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683127" y="9915855"/>
            <a:ext cx="19431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hyperlink" Target="http://hanacke-kralovstvi.cz/cz/75/socialni-sluzby-i-" TargetMode="Externa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mseu.mssf.cz/" TargetMode="External"/><Relationship Id="rId3" Type="http://schemas.openxmlformats.org/officeDocument/2006/relationships/hyperlink" Target="mailto:horak@hanacke-kralovstvi.cz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hanacke-kralovstvi.cz/cz/60/opz" TargetMode="External"/><Relationship Id="rId3" Type="http://schemas.openxmlformats.org/officeDocument/2006/relationships/hyperlink" Target="http://www.esfcr.cz/pravidla-pro-zadatele-a-prijemce-opz/-" TargetMode="External"/><Relationship Id="rId4" Type="http://schemas.openxmlformats.org/officeDocument/2006/relationships/hyperlink" Target="http://www.esfcr.cz/pravidla-pro-zadatele-a-prijemce-opz/-/dokument/797817)" TargetMode="External"/><Relationship Id="rId5" Type="http://schemas.openxmlformats.org/officeDocument/2006/relationships/hyperlink" Target="http://www.esfcr.cz/dokumenty-opz" TargetMode="External"/><Relationship Id="rId6" Type="http://schemas.openxmlformats.org/officeDocument/2006/relationships/hyperlink" Target="http://www.esfcr.cz/formulare-pro-uzavreni-pravniho-aktu-a-vzory-pravnich-aktu-o-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hanacke-kralovstvi.cz/cz/4/sclld-mas-2014)" TargetMode="External"/><Relationship Id="rId3" Type="http://schemas.openxmlformats.org/officeDocument/2006/relationships/hyperlink" Target="http://hanacke-kralovstvi.cz/cz/7/dokumenty)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cs.wikipedia.org/wiki/%C3%9Azemn%C3%AD_samospr%C3%A1vn%C3%BD_celek" TargetMode="External"/><Relationship Id="rId3" Type="http://schemas.openxmlformats.org/officeDocument/2006/relationships/hyperlink" Target="http://cs.wikipedia.org/wiki/Pr%C3%A1vn%C3%AD_osobnost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9794" y="449579"/>
            <a:ext cx="2914650" cy="594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298950" y="469264"/>
            <a:ext cx="2308588" cy="5497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27150" y="1729485"/>
            <a:ext cx="4902200" cy="56197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651000" marR="5080" indent="-1638935">
              <a:lnSpc>
                <a:spcPts val="2060"/>
              </a:lnSpc>
              <a:spcBef>
                <a:spcPts val="250"/>
              </a:spcBef>
            </a:pPr>
            <a:r>
              <a:rPr dirty="0" sz="1800" spc="-10" b="1">
                <a:latin typeface="Arial"/>
                <a:cs typeface="Arial"/>
              </a:rPr>
              <a:t>MAS </a:t>
            </a:r>
            <a:r>
              <a:rPr dirty="0" sz="1800" spc="-5" b="1">
                <a:latin typeface="Arial"/>
                <a:cs typeface="Arial"/>
              </a:rPr>
              <a:t>Hanácké Království, </a:t>
            </a:r>
            <a:r>
              <a:rPr dirty="0" sz="1800" b="1">
                <a:latin typeface="Arial"/>
                <a:cs typeface="Arial"/>
              </a:rPr>
              <a:t>z.s. </a:t>
            </a:r>
            <a:r>
              <a:rPr dirty="0" sz="1800" spc="-10" b="1">
                <a:latin typeface="Arial"/>
                <a:cs typeface="Arial"/>
              </a:rPr>
              <a:t>zve </a:t>
            </a:r>
            <a:r>
              <a:rPr dirty="0" sz="1800" b="1">
                <a:latin typeface="Arial"/>
                <a:cs typeface="Arial"/>
              </a:rPr>
              <a:t>na seminář  pro </a:t>
            </a:r>
            <a:r>
              <a:rPr dirty="0" sz="1800" spc="-10" b="1">
                <a:latin typeface="Arial"/>
                <a:cs typeface="Arial"/>
              </a:rPr>
              <a:t>výzvu</a:t>
            </a:r>
            <a:r>
              <a:rPr dirty="0" sz="1800" spc="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OPZ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3661" y="3043173"/>
            <a:ext cx="43313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Sociální </a:t>
            </a:r>
            <a:r>
              <a:rPr dirty="0" sz="1800" spc="-10" b="1">
                <a:latin typeface="Arial"/>
                <a:cs typeface="Arial"/>
              </a:rPr>
              <a:t>služby </a:t>
            </a:r>
            <a:r>
              <a:rPr dirty="0" sz="1800" b="1">
                <a:latin typeface="Arial"/>
                <a:cs typeface="Arial"/>
              </a:rPr>
              <a:t>a </a:t>
            </a:r>
            <a:r>
              <a:rPr dirty="0" sz="1800" spc="-5" b="1">
                <a:latin typeface="Arial"/>
                <a:cs typeface="Arial"/>
              </a:rPr>
              <a:t>sociální začleňování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90574" y="4011295"/>
            <a:ext cx="4977765" cy="5087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latin typeface="Arial"/>
                <a:cs typeface="Arial"/>
              </a:rPr>
              <a:t>Datum </a:t>
            </a:r>
            <a:r>
              <a:rPr dirty="0" sz="1600" spc="-5" b="1">
                <a:latin typeface="Arial"/>
                <a:cs typeface="Arial"/>
              </a:rPr>
              <a:t>konání: </a:t>
            </a:r>
            <a:r>
              <a:rPr dirty="0" sz="1400">
                <a:latin typeface="Arial"/>
                <a:cs typeface="Arial"/>
              </a:rPr>
              <a:t>17.6.2019 od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13:00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algn="ctr" marL="12700" marR="5080">
              <a:lnSpc>
                <a:spcPts val="1670"/>
              </a:lnSpc>
              <a:spcBef>
                <a:spcPts val="5"/>
              </a:spcBef>
            </a:pPr>
            <a:r>
              <a:rPr dirty="0" sz="1600" spc="-5" b="1">
                <a:latin typeface="Arial"/>
                <a:cs typeface="Arial"/>
              </a:rPr>
              <a:t>Místo konání: </a:t>
            </a:r>
            <a:r>
              <a:rPr dirty="0" sz="1400" spc="-5">
                <a:latin typeface="Arial"/>
                <a:cs typeface="Arial"/>
              </a:rPr>
              <a:t>sídlo MAS Hanácké Království, Šrámkova 19,  </a:t>
            </a:r>
            <a:r>
              <a:rPr dirty="0" sz="1400">
                <a:latin typeface="Arial"/>
                <a:cs typeface="Arial"/>
              </a:rPr>
              <a:t>783 73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Grygov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latin typeface="Arial"/>
                <a:cs typeface="Arial"/>
              </a:rPr>
              <a:t>PROGRAM</a:t>
            </a:r>
            <a:r>
              <a:rPr dirty="0" sz="1100" spc="-5" b="1"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2075814" indent="-200025">
              <a:lnSpc>
                <a:spcPct val="100000"/>
              </a:lnSpc>
              <a:spcBef>
                <a:spcPts val="1185"/>
              </a:spcBef>
              <a:buAutoNum type="arabicPeriod"/>
              <a:tabLst>
                <a:tab pos="2076450" algn="l"/>
              </a:tabLst>
            </a:pPr>
            <a:r>
              <a:rPr dirty="0" sz="1400" spc="-10">
                <a:latin typeface="Arial"/>
                <a:cs typeface="Arial"/>
              </a:rPr>
              <a:t>Úvodní</a:t>
            </a:r>
            <a:r>
              <a:rPr dirty="0" sz="1400" spc="-5">
                <a:latin typeface="Arial"/>
                <a:cs typeface="Arial"/>
              </a:rPr>
              <a:t> slovo</a:t>
            </a:r>
            <a:endParaRPr sz="1400">
              <a:latin typeface="Arial"/>
              <a:cs typeface="Arial"/>
            </a:endParaRPr>
          </a:p>
          <a:p>
            <a:pPr marL="1651000" indent="-200025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1651635" algn="l"/>
              </a:tabLst>
            </a:pPr>
            <a:r>
              <a:rPr dirty="0" sz="1400" spc="-5">
                <a:latin typeface="Arial"/>
                <a:cs typeface="Arial"/>
              </a:rPr>
              <a:t>Představení </a:t>
            </a:r>
            <a:r>
              <a:rPr dirty="0" sz="1400" spc="-10">
                <a:latin typeface="Arial"/>
                <a:cs typeface="Arial"/>
              </a:rPr>
              <a:t>výzvy </a:t>
            </a:r>
            <a:r>
              <a:rPr dirty="0" sz="1400" spc="-5">
                <a:latin typeface="Arial"/>
                <a:cs typeface="Arial"/>
              </a:rPr>
              <a:t>MAS</a:t>
            </a:r>
            <a:endParaRPr sz="1400">
              <a:latin typeface="Arial"/>
              <a:cs typeface="Arial"/>
            </a:endParaRPr>
          </a:p>
          <a:p>
            <a:pPr marL="2011680" indent="-199390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2012314" algn="l"/>
              </a:tabLst>
            </a:pPr>
            <a:r>
              <a:rPr dirty="0" sz="1400" spc="-10">
                <a:latin typeface="Arial"/>
                <a:cs typeface="Arial"/>
              </a:rPr>
              <a:t>Cílové</a:t>
            </a:r>
            <a:r>
              <a:rPr dirty="0" sz="140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skupiny</a:t>
            </a:r>
            <a:endParaRPr sz="1400">
              <a:latin typeface="Arial"/>
              <a:cs typeface="Arial"/>
            </a:endParaRPr>
          </a:p>
          <a:p>
            <a:pPr marL="1763395" indent="-200025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1764030" algn="l"/>
              </a:tabLst>
            </a:pPr>
            <a:r>
              <a:rPr dirty="0" sz="1400" spc="-10">
                <a:latin typeface="Arial"/>
                <a:cs typeface="Arial"/>
              </a:rPr>
              <a:t>Podporované</a:t>
            </a:r>
            <a:r>
              <a:rPr dirty="0" sz="1400" spc="-5">
                <a:latin typeface="Arial"/>
                <a:cs typeface="Arial"/>
              </a:rPr>
              <a:t> aktivity</a:t>
            </a:r>
            <a:endParaRPr sz="1400">
              <a:latin typeface="Arial"/>
              <a:cs typeface="Arial"/>
            </a:endParaRPr>
          </a:p>
          <a:p>
            <a:pPr marL="2212975" indent="-200025">
              <a:lnSpc>
                <a:spcPct val="100000"/>
              </a:lnSpc>
              <a:spcBef>
                <a:spcPts val="985"/>
              </a:spcBef>
              <a:buAutoNum type="arabicPeriod"/>
              <a:tabLst>
                <a:tab pos="2213610" algn="l"/>
              </a:tabLst>
            </a:pPr>
            <a:r>
              <a:rPr dirty="0" sz="1400" spc="-5">
                <a:latin typeface="Arial"/>
                <a:cs typeface="Arial"/>
              </a:rPr>
              <a:t>Rozpočet</a:t>
            </a:r>
            <a:endParaRPr sz="1400">
              <a:latin typeface="Arial"/>
              <a:cs typeface="Arial"/>
            </a:endParaRPr>
          </a:p>
          <a:p>
            <a:pPr marL="2202815" indent="-198755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2203450" algn="l"/>
              </a:tabLst>
            </a:pPr>
            <a:r>
              <a:rPr dirty="0" sz="1400" spc="-5">
                <a:latin typeface="Arial"/>
                <a:cs typeface="Arial"/>
              </a:rPr>
              <a:t>Indikátory</a:t>
            </a:r>
            <a:endParaRPr sz="1400">
              <a:latin typeface="Arial"/>
              <a:cs typeface="Arial"/>
            </a:endParaRPr>
          </a:p>
          <a:p>
            <a:pPr marL="1194435" indent="-19939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1195070" algn="l"/>
              </a:tabLst>
            </a:pPr>
            <a:r>
              <a:rPr dirty="0" sz="1400" spc="-5">
                <a:latin typeface="Arial"/>
                <a:cs typeface="Arial"/>
              </a:rPr>
              <a:t>Způsob hodnocení </a:t>
            </a:r>
            <a:r>
              <a:rPr dirty="0" sz="1400">
                <a:latin typeface="Arial"/>
                <a:cs typeface="Arial"/>
              </a:rPr>
              <a:t>a </a:t>
            </a:r>
            <a:r>
              <a:rPr dirty="0" sz="1400" spc="-5">
                <a:latin typeface="Arial"/>
                <a:cs typeface="Arial"/>
              </a:rPr>
              <a:t>výběr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projektů</a:t>
            </a:r>
            <a:endParaRPr sz="1400">
              <a:latin typeface="Arial"/>
              <a:cs typeface="Arial"/>
            </a:endParaRPr>
          </a:p>
          <a:p>
            <a:pPr marL="1961514" indent="-200025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1962150" algn="l"/>
              </a:tabLst>
            </a:pPr>
            <a:r>
              <a:rPr dirty="0" sz="1400" spc="-5">
                <a:latin typeface="Arial"/>
                <a:cs typeface="Arial"/>
              </a:rPr>
              <a:t>Diskuse,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dotazy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650"/>
              </a:lnSpc>
            </a:pPr>
            <a:r>
              <a:rPr dirty="0" sz="1400" spc="-5">
                <a:latin typeface="Arial"/>
                <a:cs typeface="Arial"/>
              </a:rPr>
              <a:t>Úplný text výzvy MAS </a:t>
            </a:r>
            <a:r>
              <a:rPr dirty="0" sz="1400">
                <a:latin typeface="Arial"/>
                <a:cs typeface="Arial"/>
              </a:rPr>
              <a:t>a </a:t>
            </a:r>
            <a:r>
              <a:rPr dirty="0" sz="1400" spc="-5">
                <a:latin typeface="Arial"/>
                <a:cs typeface="Arial"/>
              </a:rPr>
              <a:t>přílohy jsou zveřejněny na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webu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410"/>
              </a:lnSpc>
            </a:pPr>
            <a:r>
              <a:rPr dirty="0" sz="1200" spc="-5">
                <a:latin typeface="Arial"/>
                <a:cs typeface="Arial"/>
                <a:hlinkClick r:id="rId4"/>
              </a:rPr>
              <a:t>http://hanacke-kralovstvi.cz/cz/75/socialni-sluzby-i-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6220" y="9245345"/>
            <a:ext cx="5348605" cy="29400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283845" marR="5080" indent="-271780">
              <a:lnSpc>
                <a:spcPts val="1030"/>
              </a:lnSpc>
              <a:spcBef>
                <a:spcPts val="175"/>
              </a:spcBef>
            </a:pPr>
            <a:r>
              <a:rPr dirty="0" sz="900" spc="-5">
                <a:latin typeface="Arial"/>
                <a:cs typeface="Arial"/>
              </a:rPr>
              <a:t>Kontakt: Ing. Pavel Horák, hlavní manažer CLLD (tel.: 602 708 168, email: horak@hanacke-kralovstvi.cz)  </a:t>
            </a:r>
            <a:r>
              <a:rPr dirty="0" sz="900">
                <a:latin typeface="Arial"/>
                <a:cs typeface="Arial"/>
              </a:rPr>
              <a:t>a </a:t>
            </a:r>
            <a:r>
              <a:rPr dirty="0" sz="900" spc="-5">
                <a:latin typeface="Arial"/>
                <a:cs typeface="Arial"/>
              </a:rPr>
              <a:t>Mgr. Michal Kuděla, manažer CLLD (tel. 606 287 499, email:</a:t>
            </a:r>
            <a:r>
              <a:rPr dirty="0" sz="900" spc="12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kudela@hanacke-kralovstvi.cz)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764" y="1186941"/>
            <a:ext cx="5788025" cy="53530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žadatel uvede cílovou hodnotu (tj. hodnotu, která se </a:t>
            </a:r>
            <a:r>
              <a:rPr dirty="0" sz="1100">
                <a:latin typeface="Calibri"/>
                <a:cs typeface="Calibri"/>
              </a:rPr>
              <a:t>chápe </a:t>
            </a:r>
            <a:r>
              <a:rPr dirty="0" sz="1100" spc="-5">
                <a:latin typeface="Calibri"/>
                <a:cs typeface="Calibri"/>
              </a:rPr>
              <a:t>jako závazek</a:t>
            </a:r>
            <a:r>
              <a:rPr dirty="0" sz="1100" spc="-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žadatele,  kterého </a:t>
            </a:r>
            <a:r>
              <a:rPr dirty="0" sz="1100">
                <a:latin typeface="Calibri"/>
                <a:cs typeface="Calibri"/>
              </a:rPr>
              <a:t>má </a:t>
            </a:r>
            <a:r>
              <a:rPr dirty="0" sz="1100" spc="-5">
                <a:latin typeface="Calibri"/>
                <a:cs typeface="Calibri"/>
              </a:rPr>
              <a:t>dosáhnout díky realizaci projektu uvedeného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podporu)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následujícím  indikátorům: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891537"/>
          <a:ext cx="5765165" cy="1399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9305"/>
                <a:gridCol w="2617470"/>
                <a:gridCol w="1170304"/>
                <a:gridCol w="1178560"/>
              </a:tblGrid>
              <a:tr h="277367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Kód</a:t>
                      </a:r>
                      <a:r>
                        <a:rPr dirty="0" baseline="31746" sz="1050" spc="-7" b="1">
                          <a:latin typeface="Calibri"/>
                          <a:cs typeface="Calibri"/>
                        </a:rPr>
                        <a:t>7</a:t>
                      </a:r>
                      <a:endParaRPr baseline="31746" sz="10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Název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indikátoru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Měrná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jednotka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Typ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indikátoru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892">
                <a:tc>
                  <a:txBody>
                    <a:bodyPr/>
                    <a:lstStyle/>
                    <a:p>
                      <a:pPr marL="69850">
                        <a:lnSpc>
                          <a:spcPts val="129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60000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Celkový počet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účastníků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9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Výstup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891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67001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Kapacita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podpořených služeb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Místa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Výstup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892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67010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Využívání podpořených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služeb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Výsledek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891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55102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Počet podpořených komunitních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center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Zařízení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Výstup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6764" y="3439413"/>
            <a:ext cx="5790565" cy="241046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8890">
              <a:lnSpc>
                <a:spcPct val="102000"/>
              </a:lnSpc>
              <a:spcBef>
                <a:spcPts val="75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případě, že projekt podporu </a:t>
            </a:r>
            <a:r>
              <a:rPr dirty="0" sz="1100">
                <a:latin typeface="Calibri"/>
                <a:cs typeface="Calibri"/>
              </a:rPr>
              <a:t>získá, </a:t>
            </a:r>
            <a:r>
              <a:rPr dirty="0" sz="1100" spc="-5">
                <a:latin typeface="Calibri"/>
                <a:cs typeface="Calibri"/>
              </a:rPr>
              <a:t>bude </a:t>
            </a:r>
            <a:r>
              <a:rPr dirty="0" sz="1100">
                <a:latin typeface="Calibri"/>
                <a:cs typeface="Calibri"/>
              </a:rPr>
              <a:t>mít </a:t>
            </a:r>
            <a:r>
              <a:rPr dirty="0" sz="1100" spc="-5">
                <a:latin typeface="Calibri"/>
                <a:cs typeface="Calibri"/>
              </a:rPr>
              <a:t>žadatel povinnost kromě indikátorů se závazkem  vykazovat dosažené hodnoty také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pro:</a:t>
            </a:r>
            <a:endParaRPr sz="1100">
              <a:latin typeface="Calibri"/>
              <a:cs typeface="Calibri"/>
            </a:endParaRPr>
          </a:p>
          <a:p>
            <a:pPr algn="just" marL="12700" marR="6350">
              <a:lnSpc>
                <a:spcPct val="101499"/>
              </a:lnSpc>
              <a:spcBef>
                <a:spcPts val="5"/>
              </a:spcBef>
              <a:buAutoNum type="alphaLcParenR"/>
              <a:tabLst>
                <a:tab pos="461645" algn="l"/>
                <a:tab pos="462280" algn="l"/>
              </a:tabLst>
            </a:pPr>
            <a:r>
              <a:rPr dirty="0" sz="1100">
                <a:latin typeface="Calibri"/>
                <a:cs typeface="Calibri"/>
              </a:rPr>
              <a:t>Indikátory </a:t>
            </a:r>
            <a:r>
              <a:rPr dirty="0" sz="1100" spc="-5">
                <a:latin typeface="Calibri"/>
                <a:cs typeface="Calibri"/>
              </a:rPr>
              <a:t>výstupů, které navazují na charakteristiky účastníků jako </a:t>
            </a:r>
            <a:r>
              <a:rPr dirty="0" sz="1100" spc="-10">
                <a:latin typeface="Calibri"/>
                <a:cs typeface="Calibri"/>
              </a:rPr>
              <a:t>je </a:t>
            </a:r>
            <a:r>
              <a:rPr dirty="0" sz="1100" spc="-5">
                <a:latin typeface="Calibri"/>
                <a:cs typeface="Calibri"/>
              </a:rPr>
              <a:t>např. </a:t>
            </a:r>
            <a:r>
              <a:rPr dirty="0" sz="1100">
                <a:latin typeface="Calibri"/>
                <a:cs typeface="Calibri"/>
              </a:rPr>
              <a:t>věk, </a:t>
            </a:r>
            <a:r>
              <a:rPr dirty="0" sz="1100" spc="-5">
                <a:latin typeface="Calibri"/>
                <a:cs typeface="Calibri"/>
              </a:rPr>
              <a:t>postavení na  </a:t>
            </a:r>
            <a:r>
              <a:rPr dirty="0" sz="1100">
                <a:latin typeface="Calibri"/>
                <a:cs typeface="Calibri"/>
              </a:rPr>
              <a:t>trhu práce, </a:t>
            </a:r>
            <a:r>
              <a:rPr dirty="0" sz="1100" spc="-5">
                <a:latin typeface="Calibri"/>
                <a:cs typeface="Calibri"/>
              </a:rPr>
              <a:t>případné znevýhodnění, </a:t>
            </a:r>
            <a:r>
              <a:rPr dirty="0" sz="1100">
                <a:latin typeface="Calibri"/>
                <a:cs typeface="Calibri"/>
              </a:rPr>
              <a:t>atd. </a:t>
            </a:r>
            <a:r>
              <a:rPr dirty="0" sz="1100" spc="-5">
                <a:latin typeface="Calibri"/>
                <a:cs typeface="Calibri"/>
              </a:rPr>
              <a:t>Tyto indikátory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načítají automaticky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Monitorovacího listu  </a:t>
            </a:r>
            <a:r>
              <a:rPr dirty="0" sz="1100">
                <a:latin typeface="Calibri"/>
                <a:cs typeface="Calibri"/>
              </a:rPr>
              <a:t>podpořené </a:t>
            </a:r>
            <a:r>
              <a:rPr dirty="0" sz="1100" spc="-5">
                <a:latin typeface="Calibri"/>
                <a:cs typeface="Calibri"/>
              </a:rPr>
              <a:t>osoby skrze informační systém </a:t>
            </a:r>
            <a:r>
              <a:rPr dirty="0" sz="1100">
                <a:latin typeface="Calibri"/>
                <a:cs typeface="Calibri"/>
              </a:rPr>
              <a:t>IS </a:t>
            </a:r>
            <a:r>
              <a:rPr dirty="0" sz="1100" spc="-5">
                <a:latin typeface="Calibri"/>
                <a:cs typeface="Calibri"/>
              </a:rPr>
              <a:t>ESF 2014+, který příjemce zpracovává společně </a:t>
            </a:r>
            <a:r>
              <a:rPr dirty="0" sz="1100" spc="-10">
                <a:latin typeface="Calibri"/>
                <a:cs typeface="Calibri"/>
              </a:rPr>
              <a:t>se  </a:t>
            </a:r>
            <a:r>
              <a:rPr dirty="0" sz="1100">
                <a:latin typeface="Calibri"/>
                <a:cs typeface="Calibri"/>
              </a:rPr>
              <a:t>Zprávou o </a:t>
            </a:r>
            <a:r>
              <a:rPr dirty="0" sz="1100" spc="-5">
                <a:latin typeface="Calibri"/>
                <a:cs typeface="Calibri"/>
              </a:rPr>
              <a:t>realizaci projektu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(ZoR);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  <a:buAutoNum type="alphaLcParenR"/>
              <a:tabLst>
                <a:tab pos="461645" algn="l"/>
                <a:tab pos="462280" algn="l"/>
              </a:tabLst>
            </a:pPr>
            <a:r>
              <a:rPr dirty="0" sz="1100">
                <a:latin typeface="Calibri"/>
                <a:cs typeface="Calibri"/>
              </a:rPr>
              <a:t>Indikátory z </a:t>
            </a:r>
            <a:r>
              <a:rPr dirty="0" sz="1100" spc="-5">
                <a:latin typeface="Calibri"/>
                <a:cs typeface="Calibri"/>
              </a:rPr>
              <a:t>tabulek uvedených níže, které jsou </a:t>
            </a:r>
            <a:r>
              <a:rPr dirty="0" sz="1100">
                <a:latin typeface="Calibri"/>
                <a:cs typeface="Calibri"/>
              </a:rPr>
              <a:t>relevantní </a:t>
            </a:r>
            <a:r>
              <a:rPr dirty="0" sz="1100" spc="-5">
                <a:latin typeface="Calibri"/>
                <a:cs typeface="Calibri"/>
              </a:rPr>
              <a:t>vůči plánovaným </a:t>
            </a:r>
            <a:r>
              <a:rPr dirty="0" sz="1100">
                <a:latin typeface="Calibri"/>
                <a:cs typeface="Calibri"/>
              </a:rPr>
              <a:t>aktivitám a  </a:t>
            </a:r>
            <a:r>
              <a:rPr dirty="0" sz="1100" spc="-5">
                <a:latin typeface="Calibri"/>
                <a:cs typeface="Calibri"/>
              </a:rPr>
              <a:t>podporovaným cílovým skupinám projektu. Žadatel </a:t>
            </a:r>
            <a:r>
              <a:rPr dirty="0" sz="1100">
                <a:latin typeface="Calibri"/>
                <a:cs typeface="Calibri"/>
              </a:rPr>
              <a:t>má </a:t>
            </a:r>
            <a:r>
              <a:rPr dirty="0" sz="1100" spc="-5">
                <a:latin typeface="Calibri"/>
                <a:cs typeface="Calibri"/>
              </a:rPr>
              <a:t>povinnost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</a:t>
            </a:r>
            <a:r>
              <a:rPr dirty="0" sz="1100">
                <a:latin typeface="Calibri"/>
                <a:cs typeface="Calibri"/>
              </a:rPr>
              <a:t>u </a:t>
            </a:r>
            <a:r>
              <a:rPr dirty="0" sz="1100" spc="-5">
                <a:latin typeface="Calibri"/>
                <a:cs typeface="Calibri"/>
              </a:rPr>
              <a:t>těchto  </a:t>
            </a:r>
            <a:r>
              <a:rPr dirty="0" sz="1100">
                <a:latin typeface="Calibri"/>
                <a:cs typeface="Calibri"/>
              </a:rPr>
              <a:t>indikátorů </a:t>
            </a:r>
            <a:r>
              <a:rPr dirty="0" sz="1100" spc="-5">
                <a:latin typeface="Calibri"/>
                <a:cs typeface="Calibri"/>
              </a:rPr>
              <a:t>vyplnit pole cílová hodnota. </a:t>
            </a:r>
            <a:r>
              <a:rPr dirty="0" sz="1100">
                <a:latin typeface="Calibri"/>
                <a:cs typeface="Calibri"/>
              </a:rPr>
              <a:t>Pokud </a:t>
            </a:r>
            <a:r>
              <a:rPr dirty="0" sz="1100" spc="-5">
                <a:latin typeface="Calibri"/>
                <a:cs typeface="Calibri"/>
              </a:rPr>
              <a:t>je daný indikátor </a:t>
            </a:r>
            <a:r>
              <a:rPr dirty="0" sz="1100">
                <a:latin typeface="Calibri"/>
                <a:cs typeface="Calibri"/>
              </a:rPr>
              <a:t>vůči </a:t>
            </a:r>
            <a:r>
              <a:rPr dirty="0" sz="1100" spc="-5">
                <a:latin typeface="Calibri"/>
                <a:cs typeface="Calibri"/>
              </a:rPr>
              <a:t>projektovým aktivitám  nerelevantní, </a:t>
            </a:r>
            <a:r>
              <a:rPr dirty="0" sz="1100">
                <a:latin typeface="Calibri"/>
                <a:cs typeface="Calibri"/>
              </a:rPr>
              <a:t>pak </a:t>
            </a:r>
            <a:r>
              <a:rPr dirty="0" sz="1100" spc="-5">
                <a:latin typeface="Calibri"/>
                <a:cs typeface="Calibri"/>
              </a:rPr>
              <a:t>je možné </a:t>
            </a:r>
            <a:r>
              <a:rPr dirty="0" sz="1100">
                <a:latin typeface="Calibri"/>
                <a:cs typeface="Calibri"/>
              </a:rPr>
              <a:t>u něj uvést </a:t>
            </a:r>
            <a:r>
              <a:rPr dirty="0" sz="1100" spc="-5">
                <a:latin typeface="Calibri"/>
                <a:cs typeface="Calibri"/>
              </a:rPr>
              <a:t>cílovou hodnotu </a:t>
            </a:r>
            <a:r>
              <a:rPr dirty="0" sz="1100">
                <a:latin typeface="Calibri"/>
                <a:cs typeface="Calibri"/>
              </a:rPr>
              <a:t>0. U </a:t>
            </a:r>
            <a:r>
              <a:rPr dirty="0" sz="1100" spc="-5">
                <a:latin typeface="Calibri"/>
                <a:cs typeface="Calibri"/>
              </a:rPr>
              <a:t>výsledkových </a:t>
            </a:r>
            <a:r>
              <a:rPr dirty="0" sz="1100">
                <a:latin typeface="Calibri"/>
                <a:cs typeface="Calibri"/>
              </a:rPr>
              <a:t>indikátorů, </a:t>
            </a:r>
            <a:r>
              <a:rPr dirty="0" sz="1100" spc="-5">
                <a:latin typeface="Calibri"/>
                <a:cs typeface="Calibri"/>
              </a:rPr>
              <a:t>které se týkají  </a:t>
            </a:r>
            <a:r>
              <a:rPr dirty="0" sz="1100">
                <a:latin typeface="Calibri"/>
                <a:cs typeface="Calibri"/>
              </a:rPr>
              <a:t>účastníků, žadatel </a:t>
            </a:r>
            <a:r>
              <a:rPr dirty="0" sz="1100" spc="-5">
                <a:latin typeface="Calibri"/>
                <a:cs typeface="Calibri"/>
              </a:rPr>
              <a:t>uvede vždy cílovou hodnotu </a:t>
            </a:r>
            <a:r>
              <a:rPr dirty="0" sz="1100">
                <a:latin typeface="Calibri"/>
                <a:cs typeface="Calibri"/>
              </a:rPr>
              <a:t>0. </a:t>
            </a:r>
            <a:r>
              <a:rPr dirty="0" sz="1100" spc="-5">
                <a:latin typeface="Calibri"/>
                <a:cs typeface="Calibri"/>
              </a:rPr>
              <a:t>Dosažené hodnoty indikátorů </a:t>
            </a:r>
            <a:r>
              <a:rPr dirty="0" sz="1100">
                <a:latin typeface="Calibri"/>
                <a:cs typeface="Calibri"/>
              </a:rPr>
              <a:t>uvedených </a:t>
            </a:r>
            <a:r>
              <a:rPr dirty="0" sz="1100" spc="-5">
                <a:latin typeface="Calibri"/>
                <a:cs typeface="Calibri"/>
              </a:rPr>
              <a:t>níže</a:t>
            </a:r>
            <a:r>
              <a:rPr dirty="0" sz="1100" spc="-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budou  příjemcem vykazovány prostřednictvím Zprávy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realizaci projektu (ZoR) </a:t>
            </a:r>
            <a:r>
              <a:rPr dirty="0" sz="1100">
                <a:latin typeface="Calibri"/>
                <a:cs typeface="Calibri"/>
              </a:rPr>
              <a:t>v IS </a:t>
            </a:r>
            <a:r>
              <a:rPr dirty="0" sz="1100" spc="-5">
                <a:latin typeface="Calibri"/>
                <a:cs typeface="Calibri"/>
              </a:rPr>
              <a:t>KP14+. Sledování  </a:t>
            </a:r>
            <a:r>
              <a:rPr dirty="0" sz="1100">
                <a:latin typeface="Calibri"/>
                <a:cs typeface="Calibri"/>
              </a:rPr>
              <a:t>parametrů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týkajících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podpořených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osob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související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indikátory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jsou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detailně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popsány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Obecné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části  </a:t>
            </a:r>
            <a:r>
              <a:rPr dirty="0" sz="1100">
                <a:latin typeface="Calibri"/>
                <a:cs typeface="Calibri"/>
              </a:rPr>
              <a:t>pravidel </a:t>
            </a:r>
            <a:r>
              <a:rPr dirty="0" sz="1100" spc="-5">
                <a:latin typeface="Calibri"/>
                <a:cs typeface="Calibri"/>
              </a:rPr>
              <a:t>pro žadatele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</a:t>
            </a:r>
            <a:r>
              <a:rPr dirty="0" sz="1100">
                <a:latin typeface="Calibri"/>
                <a:cs typeface="Calibri"/>
              </a:rPr>
              <a:t>v kapitole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18.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64996" y="6360540"/>
          <a:ext cx="5699760" cy="222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5320"/>
                <a:gridCol w="3291204"/>
                <a:gridCol w="731520"/>
                <a:gridCol w="1012189"/>
              </a:tblGrid>
              <a:tr h="475488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Kód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Název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indikátoru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102235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Měrná  </a:t>
                      </a:r>
                      <a:r>
                        <a:rPr dirty="0" sz="1100" spc="5" b="1">
                          <a:latin typeface="Calibri"/>
                          <a:cs typeface="Calibri"/>
                        </a:rPr>
                        <a:t>j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edn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tka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Typ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indikátoru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3963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80500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572135">
                        <a:lnSpc>
                          <a:spcPct val="116399"/>
                        </a:lnSpc>
                        <a:spcBef>
                          <a:spcPts val="4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Počet napsaných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zveřejněných analytických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strategických dokumentů (vč.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evaluačních)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Dokument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Výstup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892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67401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Nové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nebo inovované sociální služby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týkající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bydlení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Služby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Výstup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67315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241300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Bývalí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účastníci projektů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oblasti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sociálních služeb,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nichž služba naplnila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svůj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Výsledek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244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67310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307340">
                        <a:lnSpc>
                          <a:spcPct val="116599"/>
                        </a:lnSpc>
                        <a:spcBef>
                          <a:spcPts val="3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Bývalí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účastníci projektů,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nichž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intervence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formou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sociální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práce naplnila svůj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účel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Výsledek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899464" y="9584131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848664" y="8781652"/>
            <a:ext cx="5838190" cy="101663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439"/>
              </a:spcBef>
              <a:tabLst>
                <a:tab pos="499745" algn="l"/>
              </a:tabLst>
            </a:pPr>
            <a:r>
              <a:rPr dirty="0" sz="1200" b="1">
                <a:latin typeface="Calibri"/>
                <a:cs typeface="Calibri"/>
              </a:rPr>
              <a:t>5.3.	</a:t>
            </a:r>
            <a:r>
              <a:rPr dirty="0" sz="1200" spc="-5" b="1">
                <a:latin typeface="Calibri"/>
                <a:cs typeface="Calibri"/>
              </a:rPr>
              <a:t>Cílové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skupiny</a:t>
            </a:r>
            <a:endParaRPr sz="1200">
              <a:latin typeface="Calibri"/>
              <a:cs typeface="Calibri"/>
            </a:endParaRPr>
          </a:p>
          <a:p>
            <a:pPr marL="50800" marR="17780">
              <a:lnSpc>
                <a:spcPct val="101800"/>
              </a:lnSpc>
              <a:spcBef>
                <a:spcPts val="290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této výzvě </a:t>
            </a:r>
            <a:r>
              <a:rPr dirty="0" sz="1100">
                <a:latin typeface="Calibri"/>
                <a:cs typeface="Calibri"/>
              </a:rPr>
              <a:t>MAS budou </a:t>
            </a:r>
            <a:r>
              <a:rPr dirty="0" sz="1100" spc="-5">
                <a:latin typeface="Calibri"/>
                <a:cs typeface="Calibri"/>
              </a:rPr>
              <a:t>podporovány,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souladu se strategií CLLD </a:t>
            </a:r>
            <a:r>
              <a:rPr dirty="0" sz="1100">
                <a:latin typeface="Calibri"/>
                <a:cs typeface="Calibri"/>
              </a:rPr>
              <a:t>MAS Hanácké </a:t>
            </a:r>
            <a:r>
              <a:rPr dirty="0" sz="1100" spc="-5">
                <a:latin typeface="Calibri"/>
                <a:cs typeface="Calibri"/>
              </a:rPr>
              <a:t>Království </a:t>
            </a:r>
            <a:r>
              <a:rPr dirty="0" sz="1100">
                <a:latin typeface="Calibri"/>
                <a:cs typeface="Calibri"/>
              </a:rPr>
              <a:t>a  </a:t>
            </a:r>
            <a:r>
              <a:rPr dirty="0" sz="1100" spc="-5">
                <a:latin typeface="Calibri"/>
                <a:cs typeface="Calibri"/>
              </a:rPr>
              <a:t>příslušnými pravidly </a:t>
            </a:r>
            <a:r>
              <a:rPr dirty="0" sz="1100">
                <a:latin typeface="Calibri"/>
                <a:cs typeface="Calibri"/>
              </a:rPr>
              <a:t>OPZ </a:t>
            </a:r>
            <a:r>
              <a:rPr dirty="0" sz="1100" spc="-5">
                <a:latin typeface="Calibri"/>
                <a:cs typeface="Calibri"/>
              </a:rPr>
              <a:t>následující cílové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skupiny: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700"/>
              </a:spcBef>
            </a:pPr>
            <a:r>
              <a:rPr dirty="0" baseline="23148" sz="900">
                <a:latin typeface="Calibri"/>
                <a:cs typeface="Calibri"/>
              </a:rPr>
              <a:t>7 </a:t>
            </a:r>
            <a:r>
              <a:rPr dirty="0" sz="900" spc="-5">
                <a:latin typeface="Calibri"/>
                <a:cs typeface="Calibri"/>
              </a:rPr>
              <a:t>Jedná </a:t>
            </a:r>
            <a:r>
              <a:rPr dirty="0" sz="900">
                <a:latin typeface="Calibri"/>
                <a:cs typeface="Calibri"/>
              </a:rPr>
              <a:t>se o kód </a:t>
            </a:r>
            <a:r>
              <a:rPr dirty="0" sz="900" spc="-5">
                <a:latin typeface="Calibri"/>
                <a:cs typeface="Calibri"/>
              </a:rPr>
              <a:t>Národního číselníku indikátorů 2014+. Některé </a:t>
            </a:r>
            <a:r>
              <a:rPr dirty="0" sz="900">
                <a:latin typeface="Calibri"/>
                <a:cs typeface="Calibri"/>
              </a:rPr>
              <a:t>indikátory </a:t>
            </a:r>
            <a:r>
              <a:rPr dirty="0" sz="900" spc="-5">
                <a:latin typeface="Calibri"/>
                <a:cs typeface="Calibri"/>
              </a:rPr>
              <a:t>jsou zároveň kódovány </a:t>
            </a:r>
            <a:r>
              <a:rPr dirty="0" sz="900" spc="-10">
                <a:latin typeface="Calibri"/>
                <a:cs typeface="Calibri"/>
              </a:rPr>
              <a:t>podle </a:t>
            </a:r>
            <a:r>
              <a:rPr dirty="0" sz="900" spc="-5">
                <a:latin typeface="Calibri"/>
                <a:cs typeface="Calibri"/>
              </a:rPr>
              <a:t>Evropské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komise.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64996" y="1379473"/>
          <a:ext cx="5702300" cy="8098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2835"/>
                <a:gridCol w="3330575"/>
              </a:tblGrid>
              <a:tr h="278892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Název cílové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skupiny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Definice cílové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skupiny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 marL="40640" marR="385445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sociálně vyloučené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  sociálním vyloučením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ohrožené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0640" marR="389890">
                        <a:lnSpc>
                          <a:spcPct val="116799"/>
                        </a:lnSpc>
                        <a:spcBef>
                          <a:spcPts val="3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vyčleněné nebo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vyčleněním mimo  běžný život společnosti, které se do něj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důsledku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nepříznivé sociální situace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nemohou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zapojit.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0559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se zdravotním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postižením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tělesným, mentálním, duševním, smyslovým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48260">
                        <a:lnSpc>
                          <a:spcPct val="116399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nebo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kombinovaným postižením, jehož dopady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činí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nebo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mohou činit osobu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závislou na pomoci jiné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osoby.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094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kombinovanými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diagnózami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180975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s více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druhy postižení (tělesným, mentálním,  duševním, smyslovým), jehož dopady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činí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nebo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mohou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činit osobu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závislou na pomoci jiné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osoby.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715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ohrožené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specifickými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zdravotními riziky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45720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nezdravým životním stylem, závislostmi,  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oblastech 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vyšším výskytem specifických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50165">
                        <a:lnSpc>
                          <a:spcPct val="1173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zdravotních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rizik,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vyloučených lokalitách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regionech  ohrožených chudobou.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58824">
                <a:tc>
                  <a:txBody>
                    <a:bodyPr/>
                    <a:lstStyle/>
                    <a:p>
                      <a:pPr marL="40640" marR="356870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sociálně vyloučených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lokalitách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313055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územích, které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byly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identifikovány jako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sociálně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vyloučené lokality. Pro potřeby OPZ bude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primárním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zdrojem informací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těchto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lokalitách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264795">
                        <a:lnSpc>
                          <a:spcPts val="1550"/>
                        </a:lnSpc>
                        <a:spcBef>
                          <a:spcPts val="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aktualizovaná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Gabalova zpráva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(k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dispozici 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6/2015),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nicméně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je možné podporovat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sociálně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vyloučené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lokality identifikované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jiných</a:t>
                      </a:r>
                      <a:r>
                        <a:rPr dirty="0" sz="11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studiích.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227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Bezdomovci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 žijící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nevyhovujícím nebo nejistém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ubytování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123189">
                        <a:lnSpc>
                          <a:spcPct val="117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přežívající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venku,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noclehárně,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ubytovnách pro bezdomovce,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pobytových  zařízeních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ženy,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před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opuštěním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instituce,  uživatelé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dlouhodobější podpory, osoby 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nejistém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94615">
                        <a:lnSpc>
                          <a:spcPts val="1550"/>
                        </a:lnSpc>
                        <a:spcBef>
                          <a:spcPts val="8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bydlení,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vystěhováním, osoby ohrožené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domácím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násilím, osoby 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provizorních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66675">
                        <a:lnSpc>
                          <a:spcPts val="154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neobvyklých stavbách, osoby 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nevhodném bydlení,  osoby žijící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přelidněném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bytě.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6279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pečující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malé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děti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73025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 rámci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této výzvy pro účely aktivit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výjimkou sociálního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podnikání jsou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to: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37160" indent="-96520">
                        <a:lnSpc>
                          <a:spcPct val="100000"/>
                        </a:lnSpc>
                        <a:spcBef>
                          <a:spcPts val="590"/>
                        </a:spcBef>
                        <a:buFont typeface="Symbol"/>
                        <a:buChar char=""/>
                        <a:tabLst>
                          <a:tab pos="137160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 pečující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osobu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mladší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6398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pečující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jiné závislé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73025">
                        <a:lnSpc>
                          <a:spcPct val="1175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 rámci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této výzvy pro účely aktivit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výjimkou sociálního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podnikání jsou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to: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94615">
                        <a:lnSpc>
                          <a:spcPct val="117000"/>
                        </a:lnSpc>
                        <a:spcBef>
                          <a:spcPts val="360"/>
                        </a:spcBef>
                        <a:buFont typeface="Symbol"/>
                        <a:buChar char=""/>
                        <a:tabLst>
                          <a:tab pos="137160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 pečující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osobu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mladší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10 let, závislou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péči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druhé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I.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stupni závislosti nebo pečující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osobu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jakéhokoliv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věku,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která je závislá na péči druhé osoby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II., III. nebo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IV.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stupni závislosti.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64996" y="1208785"/>
          <a:ext cx="5702300" cy="8407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2835"/>
                <a:gridCol w="3330575"/>
              </a:tblGrid>
              <a:tr h="1455419">
                <a:tc>
                  <a:txBody>
                    <a:bodyPr/>
                    <a:lstStyle/>
                    <a:p>
                      <a:pPr marL="40640" marR="177165">
                        <a:lnSpc>
                          <a:spcPct val="116799"/>
                        </a:lnSpc>
                        <a:spcBef>
                          <a:spcPts val="3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Neformální pečovatelé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dobrovolníci  působící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oblasti sociálních služeb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 sociální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integrace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287655">
                        <a:lnSpc>
                          <a:spcPct val="116799"/>
                        </a:lnSpc>
                        <a:spcBef>
                          <a:spcPts val="3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vykonávající nezbytnou péči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fyzickou osobu,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která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se podle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108/2006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sociálních  službách považuje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závislou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 pomoci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jiné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40640" marR="33655">
                        <a:lnSpc>
                          <a:spcPct val="116799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fyzické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osoby. Dobrovolníci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podle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115 odst.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 zákona č.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108/2006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sociálních službách,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podle § 3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198/2002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dobrovolnické službě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změně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406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některých zákonů.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59205">
                <a:tc>
                  <a:txBody>
                    <a:bodyPr/>
                    <a:lstStyle/>
                    <a:p>
                      <a:pPr marL="40640" marR="293370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domácím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násilím</a:t>
                      </a:r>
                      <a:r>
                        <a:rPr dirty="0" sz="110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 závislostmi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66675">
                        <a:lnSpc>
                          <a:spcPct val="117100"/>
                        </a:lnSpc>
                        <a:spcBef>
                          <a:spcPts val="3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Osoby, které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jsou ohroženy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blízkými osobami žijícími ve  společné domácnosti (psychické, fyzické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sexuální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násilí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dále osoby, které jsou ve stavu závislosti,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kdy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bez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dané látky, aktivity nebo osoby nedokáží obejít (např.  závislost na návykové látce, na hazardních hrách,</a:t>
                      </a:r>
                      <a:r>
                        <a:rPr dirty="0" sz="11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práci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apod.).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0559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ohrožené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předlužeností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451484">
                        <a:lnSpc>
                          <a:spcPct val="1173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Osoby, které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mají výdaje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vyšší než příjmy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nejsou  schopny plnit své finanční závazky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(např.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nemají  uhrazenu jednu splátku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úvěru).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6067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vícenásobnými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riziky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73025">
                        <a:lnSpc>
                          <a:spcPct val="116399"/>
                        </a:lnSpc>
                        <a:spcBef>
                          <a:spcPts val="5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 rámci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této výzvy pro účely aktivit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výjimkou sociálního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podnikání jsou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to: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459740">
                        <a:lnSpc>
                          <a:spcPct val="116799"/>
                        </a:lnSpc>
                        <a:spcBef>
                          <a:spcPts val="365"/>
                        </a:spcBef>
                        <a:buFont typeface="Symbol"/>
                        <a:buChar char=""/>
                        <a:tabLst>
                          <a:tab pos="137160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 se speciálními vzdělávacími potřebami,  ohrožené umístěním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institucionální výchovy,  vyrůstající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rodinách ohrožených chudobou</a:t>
                      </a:r>
                      <a:r>
                        <a:rPr dirty="0" sz="11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nebo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nefunkčních rodinách, 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náhradní rodinné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péči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apod.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1605">
                <a:tc>
                  <a:txBody>
                    <a:bodyPr/>
                    <a:lstStyle/>
                    <a:p>
                      <a:pPr marL="40640" marR="469265">
                        <a:lnSpc>
                          <a:spcPct val="116399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opouštějící institucionální  zařízení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73025">
                        <a:lnSpc>
                          <a:spcPct val="116399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 rámci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této výzvy pro účely aktivit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výjimkou sociálního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podnikání jsou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to: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350520">
                        <a:lnSpc>
                          <a:spcPct val="117300"/>
                        </a:lnSpc>
                        <a:spcBef>
                          <a:spcPts val="360"/>
                        </a:spcBef>
                        <a:buFont typeface="Symbol"/>
                        <a:buChar char=""/>
                        <a:tabLst>
                          <a:tab pos="137160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 opouštějící zařízení pro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výkon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ústavní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nebo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ochranné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výchovy.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55420">
                <a:tc>
                  <a:txBody>
                    <a:bodyPr/>
                    <a:lstStyle/>
                    <a:p>
                      <a:pPr marL="40640" marR="172720">
                        <a:lnSpc>
                          <a:spcPct val="116799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nejvíce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ohrožené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vyloučením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 diskriminací 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důsledku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zdravotního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stavu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125730">
                        <a:lnSpc>
                          <a:spcPct val="117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nejvíce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ohrožené vyčleněním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mimo běžný život  společnosti, které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se do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něj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důsledku diskriminace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  důvodu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jejich zdravotního stavu dle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198/2009 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rovném zacházení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právních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prostředcích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58419">
                        <a:lnSpc>
                          <a:spcPts val="1550"/>
                        </a:lnSpc>
                        <a:spcBef>
                          <a:spcPts val="8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ochrany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před diskriminací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změně některých zákonů  (antidiskriminační zákon) nebo nepříznivého zdravotního  stavu nemohou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zapojit.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7536">
                <a:tc>
                  <a:txBody>
                    <a:bodyPr/>
                    <a:lstStyle/>
                    <a:p>
                      <a:pPr marL="40640" marR="467995">
                        <a:lnSpc>
                          <a:spcPct val="117300"/>
                        </a:lnSpc>
                        <a:spcBef>
                          <a:spcPts val="3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Osoby, které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jsou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znevýhodněny  vzhledem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věku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Osoby 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aktivním (produktivním) věku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65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let věku,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 marR="74930">
                        <a:lnSpc>
                          <a:spcPct val="1173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které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jsou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ohroženy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sociálním vyloučením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společnosti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trhu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práce, přičemž jejich situace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nevyžaduje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(pravidelnou) pomoc jiné fyzické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osoby.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5437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Sociální pracovníci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281940">
                        <a:lnSpc>
                          <a:spcPct val="1172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Pracovníci,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 které se vztahuje §109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110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108/2006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sociálních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službách.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64996" y="1208785"/>
          <a:ext cx="5702300" cy="676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2835"/>
                <a:gridCol w="3330575"/>
              </a:tblGrid>
              <a:tr h="670559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Pracovníci v sociálních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službách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104775">
                        <a:lnSpc>
                          <a:spcPct val="116799"/>
                        </a:lnSpc>
                        <a:spcBef>
                          <a:spcPts val="3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účely této výzvy jsou to pracovníci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sociálních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službách, na které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vztahuje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116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108/2006 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sociálních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službách.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6764" y="2034285"/>
            <a:ext cx="5788660" cy="5993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39395" indent="-227329">
              <a:lnSpc>
                <a:spcPct val="100000"/>
              </a:lnSpc>
              <a:spcBef>
                <a:spcPts val="100"/>
              </a:spcBef>
              <a:buAutoNum type="arabicPeriod" startAt="6"/>
              <a:tabLst>
                <a:tab pos="240029" algn="l"/>
              </a:tabLst>
            </a:pPr>
            <a:r>
              <a:rPr dirty="0" sz="1400" b="1">
                <a:latin typeface="Calibri"/>
                <a:cs typeface="Calibri"/>
              </a:rPr>
              <a:t>Informace o </a:t>
            </a:r>
            <a:r>
              <a:rPr dirty="0" sz="1400" spc="-5" b="1">
                <a:latin typeface="Calibri"/>
                <a:cs typeface="Calibri"/>
              </a:rPr>
              <a:t>způsobilosti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výdajů</a:t>
            </a:r>
            <a:endParaRPr sz="1400">
              <a:latin typeface="Calibri"/>
              <a:cs typeface="Calibri"/>
            </a:endParaRPr>
          </a:p>
          <a:p>
            <a:pPr algn="just" lvl="1" marL="461645" indent="-449580">
              <a:lnSpc>
                <a:spcPct val="100000"/>
              </a:lnSpc>
              <a:spcBef>
                <a:spcPts val="45"/>
              </a:spcBef>
              <a:buAutoNum type="arabicPeriod"/>
              <a:tabLst>
                <a:tab pos="462280" algn="l"/>
              </a:tabLst>
            </a:pPr>
            <a:r>
              <a:rPr dirty="0" sz="1200" spc="-5" b="1">
                <a:latin typeface="Calibri"/>
                <a:cs typeface="Calibri"/>
              </a:rPr>
              <a:t>Věcná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způsobilost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400"/>
              </a:lnSpc>
              <a:spcBef>
                <a:spcPts val="300"/>
              </a:spcBef>
            </a:pPr>
            <a:r>
              <a:rPr dirty="0" sz="1100">
                <a:latin typeface="Calibri"/>
                <a:cs typeface="Calibri"/>
              </a:rPr>
              <a:t>Pravidla, </a:t>
            </a:r>
            <a:r>
              <a:rPr dirty="0" sz="1100" spc="-5">
                <a:latin typeface="Calibri"/>
                <a:cs typeface="Calibri"/>
              </a:rPr>
              <a:t>jaké kategorie výdajů </a:t>
            </a:r>
            <a:r>
              <a:rPr dirty="0" sz="1100">
                <a:latin typeface="Calibri"/>
                <a:cs typeface="Calibri"/>
              </a:rPr>
              <a:t>jsou </a:t>
            </a:r>
            <a:r>
              <a:rPr dirty="0" sz="1100" spc="-5">
                <a:latin typeface="Calibri"/>
                <a:cs typeface="Calibri"/>
              </a:rPr>
              <a:t>způsobilé, jsou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dispozici ve Specifické </a:t>
            </a:r>
            <a:r>
              <a:rPr dirty="0" sz="1100">
                <a:latin typeface="Calibri"/>
                <a:cs typeface="Calibri"/>
              </a:rPr>
              <a:t>části </a:t>
            </a:r>
            <a:r>
              <a:rPr dirty="0" sz="1100" spc="-5">
                <a:latin typeface="Calibri"/>
                <a:cs typeface="Calibri"/>
              </a:rPr>
              <a:t>pravidel pro žadatele 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</a:t>
            </a: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projekty se skutečně vzniklými </a:t>
            </a:r>
            <a:r>
              <a:rPr dirty="0" sz="1100">
                <a:latin typeface="Calibri"/>
                <a:cs typeface="Calibri"/>
              </a:rPr>
              <a:t>výdaji a  </a:t>
            </a:r>
            <a:r>
              <a:rPr dirty="0" sz="1100" spc="-5">
                <a:latin typeface="Calibri"/>
                <a:cs typeface="Calibri"/>
              </a:rPr>
              <a:t>případně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také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nepřímými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náklady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(konkrétní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odkaz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 </a:t>
            </a:r>
            <a:r>
              <a:rPr dirty="0" sz="1100" spc="-5">
                <a:latin typeface="Calibri"/>
                <a:cs typeface="Calibri"/>
              </a:rPr>
              <a:t>elektronickou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verzi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tohoto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dokumentu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část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10.2 </a:t>
            </a:r>
            <a:r>
              <a:rPr dirty="0" sz="1100" spc="-5">
                <a:latin typeface="Calibri"/>
                <a:cs typeface="Calibri"/>
              </a:rPr>
              <a:t>této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000"/>
              </a:lnSpc>
            </a:pPr>
            <a:r>
              <a:rPr dirty="0" sz="1100">
                <a:latin typeface="Calibri"/>
                <a:cs typeface="Calibri"/>
              </a:rPr>
              <a:t>Pokud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čerpá </a:t>
            </a:r>
            <a:r>
              <a:rPr dirty="0" sz="1100" spc="-5">
                <a:latin typeface="Calibri"/>
                <a:cs typeface="Calibri"/>
              </a:rPr>
              <a:t>na zaměstnance příspěvek </a:t>
            </a:r>
            <a:r>
              <a:rPr dirty="0" sz="1100" spc="-10">
                <a:latin typeface="Calibri"/>
                <a:cs typeface="Calibri"/>
              </a:rPr>
              <a:t>na </a:t>
            </a:r>
            <a:r>
              <a:rPr dirty="0" sz="1100">
                <a:latin typeface="Calibri"/>
                <a:cs typeface="Calibri"/>
              </a:rPr>
              <a:t>podporu </a:t>
            </a:r>
            <a:r>
              <a:rPr dirty="0" sz="1100" spc="-5">
                <a:latin typeface="Calibri"/>
                <a:cs typeface="Calibri"/>
              </a:rPr>
              <a:t>zaměstnávání </a:t>
            </a:r>
            <a:r>
              <a:rPr dirty="0" sz="1100">
                <a:latin typeface="Calibri"/>
                <a:cs typeface="Calibri"/>
              </a:rPr>
              <a:t>osob </a:t>
            </a:r>
            <a:r>
              <a:rPr dirty="0" sz="1100" spc="-5">
                <a:latin typeface="Calibri"/>
                <a:cs typeface="Calibri"/>
              </a:rPr>
              <a:t>se zdravotním  postižením </a:t>
            </a:r>
            <a:r>
              <a:rPr dirty="0" sz="1100">
                <a:latin typeface="Calibri"/>
                <a:cs typeface="Calibri"/>
              </a:rPr>
              <a:t>dle § </a:t>
            </a:r>
            <a:r>
              <a:rPr dirty="0" sz="1100" spc="-5">
                <a:latin typeface="Calibri"/>
                <a:cs typeface="Calibri"/>
              </a:rPr>
              <a:t>78 </a:t>
            </a:r>
            <a:r>
              <a:rPr dirty="0" sz="1100">
                <a:latin typeface="Calibri"/>
                <a:cs typeface="Calibri"/>
              </a:rPr>
              <a:t>zákona č. </a:t>
            </a:r>
            <a:r>
              <a:rPr dirty="0" sz="1100" spc="-5">
                <a:latin typeface="Calibri"/>
                <a:cs typeface="Calibri"/>
              </a:rPr>
              <a:t>435/2004 Sb.,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zaměstnanosti, ve znění pozdějších předpisů, </a:t>
            </a:r>
            <a:r>
              <a:rPr dirty="0" sz="1100">
                <a:latin typeface="Calibri"/>
                <a:cs typeface="Calibri"/>
              </a:rPr>
              <a:t>nebo </a:t>
            </a:r>
            <a:r>
              <a:rPr dirty="0" sz="1100" spc="-5">
                <a:latin typeface="Calibri"/>
                <a:cs typeface="Calibri"/>
              </a:rPr>
              <a:t>jiný  příspěvek poskytovaný Úřadem práce ČR, jehož výše se stanoví na základě skutečně vynaložených  prostředků na </a:t>
            </a:r>
            <a:r>
              <a:rPr dirty="0" sz="1100">
                <a:latin typeface="Calibri"/>
                <a:cs typeface="Calibri"/>
              </a:rPr>
              <a:t>osobní </a:t>
            </a:r>
            <a:r>
              <a:rPr dirty="0" sz="1100" spc="-5">
                <a:latin typeface="Calibri"/>
                <a:cs typeface="Calibri"/>
              </a:rPr>
              <a:t>náklady zaměstnanců, nemůže </a:t>
            </a:r>
            <a:r>
              <a:rPr dirty="0" sz="1100">
                <a:latin typeface="Calibri"/>
                <a:cs typeface="Calibri"/>
              </a:rPr>
              <a:t>současně čerpat </a:t>
            </a:r>
            <a:r>
              <a:rPr dirty="0" sz="1100" spc="-5">
                <a:latin typeface="Calibri"/>
                <a:cs typeface="Calibri"/>
              </a:rPr>
              <a:t>podporu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předkládaného  projektu na úhradu osobních nákladů </a:t>
            </a:r>
            <a:r>
              <a:rPr dirty="0" sz="1100">
                <a:latin typeface="Calibri"/>
                <a:cs typeface="Calibri"/>
              </a:rPr>
              <a:t>zaměstnanců, </a:t>
            </a:r>
            <a:r>
              <a:rPr dirty="0" sz="1100" spc="-10">
                <a:latin typeface="Calibri"/>
                <a:cs typeface="Calibri"/>
              </a:rPr>
              <a:t>na </a:t>
            </a:r>
            <a:r>
              <a:rPr dirty="0" sz="1100" spc="-5">
                <a:latin typeface="Calibri"/>
                <a:cs typeface="Calibri"/>
              </a:rPr>
              <a:t>které žadatel </a:t>
            </a:r>
            <a:r>
              <a:rPr dirty="0" sz="1100">
                <a:latin typeface="Calibri"/>
                <a:cs typeface="Calibri"/>
              </a:rPr>
              <a:t>pobírá </a:t>
            </a:r>
            <a:r>
              <a:rPr dirty="0" sz="1100" spc="-5">
                <a:latin typeface="Calibri"/>
                <a:cs typeface="Calibri"/>
              </a:rPr>
              <a:t>tento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příspěvek</a:t>
            </a:r>
            <a:r>
              <a:rPr dirty="0" sz="1100" spc="-5">
                <a:latin typeface="Tahoma"/>
                <a:cs typeface="Tahoma"/>
              </a:rPr>
              <a:t>.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algn="just" lvl="1" marL="461645" indent="-44958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462280" algn="l"/>
              </a:tabLst>
            </a:pPr>
            <a:r>
              <a:rPr dirty="0" sz="1200" spc="-5" b="1">
                <a:latin typeface="Calibri"/>
                <a:cs typeface="Calibri"/>
              </a:rPr>
              <a:t>Časová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způsobilost</a:t>
            </a:r>
            <a:endParaRPr sz="1200">
              <a:latin typeface="Calibri"/>
              <a:cs typeface="Calibri"/>
            </a:endParaRPr>
          </a:p>
          <a:p>
            <a:pPr algn="just" marL="12700" marR="5715">
              <a:lnSpc>
                <a:spcPct val="101800"/>
              </a:lnSpc>
              <a:spcBef>
                <a:spcPts val="590"/>
              </a:spcBef>
            </a:pPr>
            <a:r>
              <a:rPr dirty="0" sz="1100" spc="-5">
                <a:latin typeface="Calibri"/>
                <a:cs typeface="Calibri"/>
              </a:rPr>
              <a:t>Časově způsobilé jsou náklady </a:t>
            </a:r>
            <a:r>
              <a:rPr dirty="0" sz="1100">
                <a:latin typeface="Calibri"/>
                <a:cs typeface="Calibri"/>
              </a:rPr>
              <a:t>vzniklé v době </a:t>
            </a:r>
            <a:r>
              <a:rPr dirty="0" sz="1100" spc="-5">
                <a:latin typeface="Calibri"/>
                <a:cs typeface="Calibri"/>
              </a:rPr>
              <a:t>realizace projektu. Datum zahájení </a:t>
            </a:r>
            <a:r>
              <a:rPr dirty="0" sz="1100">
                <a:latin typeface="Calibri"/>
                <a:cs typeface="Calibri"/>
              </a:rPr>
              <a:t>realizace </a:t>
            </a:r>
            <a:r>
              <a:rPr dirty="0" sz="1100" spc="-5">
                <a:latin typeface="Calibri"/>
                <a:cs typeface="Calibri"/>
              </a:rPr>
              <a:t>projektu  </a:t>
            </a:r>
            <a:r>
              <a:rPr dirty="0" sz="1100">
                <a:latin typeface="Calibri"/>
                <a:cs typeface="Calibri"/>
              </a:rPr>
              <a:t>nesmí </a:t>
            </a:r>
            <a:r>
              <a:rPr dirty="0" sz="1100" spc="-5">
                <a:latin typeface="Calibri"/>
                <a:cs typeface="Calibri"/>
              </a:rPr>
              <a:t>předcházet </a:t>
            </a:r>
            <a:r>
              <a:rPr dirty="0" sz="1100">
                <a:latin typeface="Calibri"/>
                <a:cs typeface="Calibri"/>
              </a:rPr>
              <a:t>datu </a:t>
            </a:r>
            <a:r>
              <a:rPr dirty="0" sz="1100" spc="-5">
                <a:latin typeface="Calibri"/>
                <a:cs typeface="Calibri"/>
              </a:rPr>
              <a:t>vyhlášení příslušné výzvy MAS.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 podpory poskytované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režimu  </a:t>
            </a:r>
            <a:r>
              <a:rPr dirty="0" sz="1100">
                <a:latin typeface="Calibri"/>
                <a:cs typeface="Calibri"/>
              </a:rPr>
              <a:t>blokové </a:t>
            </a:r>
            <a:r>
              <a:rPr dirty="0" sz="1100" spc="-5">
                <a:latin typeface="Calibri"/>
                <a:cs typeface="Calibri"/>
              </a:rPr>
              <a:t>výjimky </a:t>
            </a:r>
            <a:r>
              <a:rPr dirty="0" sz="1100" spc="-10">
                <a:latin typeface="Calibri"/>
                <a:cs typeface="Calibri"/>
              </a:rPr>
              <a:t>ze </a:t>
            </a:r>
            <a:r>
              <a:rPr dirty="0" sz="1100">
                <a:latin typeface="Calibri"/>
                <a:cs typeface="Calibri"/>
              </a:rPr>
              <a:t>zákazu </a:t>
            </a:r>
            <a:r>
              <a:rPr dirty="0" sz="1100" spc="-5">
                <a:latin typeface="Calibri"/>
                <a:cs typeface="Calibri"/>
              </a:rPr>
              <a:t>veřejné podpory může platit </a:t>
            </a:r>
            <a:r>
              <a:rPr dirty="0" sz="1100">
                <a:latin typeface="Calibri"/>
                <a:cs typeface="Calibri"/>
              </a:rPr>
              <a:t>omezení, </a:t>
            </a:r>
            <a:r>
              <a:rPr dirty="0" sz="1100" spc="-10">
                <a:latin typeface="Calibri"/>
                <a:cs typeface="Calibri"/>
              </a:rPr>
              <a:t>že </a:t>
            </a:r>
            <a:r>
              <a:rPr dirty="0" sz="1100">
                <a:latin typeface="Calibri"/>
                <a:cs typeface="Calibri"/>
              </a:rPr>
              <a:t>zahájení </a:t>
            </a:r>
            <a:r>
              <a:rPr dirty="0" sz="1100" spc="-5">
                <a:latin typeface="Calibri"/>
                <a:cs typeface="Calibri"/>
              </a:rPr>
              <a:t>realizace projektu musí  následovat </a:t>
            </a:r>
            <a:r>
              <a:rPr dirty="0" sz="1100" spc="-10">
                <a:latin typeface="Calibri"/>
                <a:cs typeface="Calibri"/>
              </a:rPr>
              <a:t>po </a:t>
            </a:r>
            <a:r>
              <a:rPr dirty="0" sz="1100">
                <a:latin typeface="Calibri"/>
                <a:cs typeface="Calibri"/>
              </a:rPr>
              <a:t>termínu </a:t>
            </a:r>
            <a:r>
              <a:rPr dirty="0" sz="1100" spc="-5">
                <a:latin typeface="Calibri"/>
                <a:cs typeface="Calibri"/>
              </a:rPr>
              <a:t>předložení žádosti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podporu</a:t>
            </a:r>
            <a:r>
              <a:rPr dirty="0" sz="1000" spc="-5">
                <a:latin typeface="Cambria"/>
                <a:cs typeface="Cambria"/>
              </a:rPr>
              <a:t>.</a:t>
            </a:r>
            <a:endParaRPr sz="1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lvl="1" marL="461645" indent="-449580">
              <a:lnSpc>
                <a:spcPct val="100000"/>
              </a:lnSpc>
              <a:buAutoNum type="arabicPeriod" startAt="3"/>
              <a:tabLst>
                <a:tab pos="462280" algn="l"/>
              </a:tabLst>
            </a:pPr>
            <a:r>
              <a:rPr dirty="0" sz="1200" spc="-5" b="1">
                <a:latin typeface="Calibri"/>
                <a:cs typeface="Calibri"/>
              </a:rPr>
              <a:t>Informace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křížovém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financování</a:t>
            </a: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315"/>
              </a:spcBef>
            </a:pPr>
            <a:r>
              <a:rPr dirty="0" sz="1100">
                <a:latin typeface="Calibri"/>
                <a:cs typeface="Calibri"/>
              </a:rPr>
              <a:t>V rámci </a:t>
            </a:r>
            <a:r>
              <a:rPr dirty="0" sz="1100" spc="-5">
                <a:latin typeface="Calibri"/>
                <a:cs typeface="Calibri"/>
              </a:rPr>
              <a:t>této výzvy není využití křížového financování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umožněno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715"/>
              </a:spcBef>
            </a:pPr>
            <a:r>
              <a:rPr dirty="0" sz="1200" b="1">
                <a:latin typeface="Calibri"/>
                <a:cs typeface="Calibri"/>
              </a:rPr>
              <a:t>6.4. </a:t>
            </a:r>
            <a:r>
              <a:rPr dirty="0" sz="1200" spc="-5" b="1">
                <a:latin typeface="Calibri"/>
                <a:cs typeface="Calibri"/>
              </a:rPr>
              <a:t>Informace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nepřímých</a:t>
            </a:r>
            <a:r>
              <a:rPr dirty="0" sz="1200" spc="4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nákladech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800"/>
              </a:lnSpc>
              <a:spcBef>
                <a:spcPts val="290"/>
              </a:spcBef>
            </a:pPr>
            <a:r>
              <a:rPr dirty="0" sz="1100">
                <a:latin typeface="Calibri"/>
                <a:cs typeface="Calibri"/>
              </a:rPr>
              <a:t>Pravidla </a:t>
            </a:r>
            <a:r>
              <a:rPr dirty="0" sz="1100" spc="-5">
                <a:latin typeface="Calibri"/>
                <a:cs typeface="Calibri"/>
              </a:rPr>
              <a:t>týkající se nepřímých nákladů </a:t>
            </a:r>
            <a:r>
              <a:rPr dirty="0" sz="1100">
                <a:latin typeface="Calibri"/>
                <a:cs typeface="Calibri"/>
              </a:rPr>
              <a:t>jsou k </a:t>
            </a:r>
            <a:r>
              <a:rPr dirty="0" sz="1100" spc="-5">
                <a:latin typeface="Calibri"/>
                <a:cs typeface="Calibri"/>
              </a:rPr>
              <a:t>dispozici </a:t>
            </a:r>
            <a:r>
              <a:rPr dirty="0" sz="1100">
                <a:latin typeface="Calibri"/>
                <a:cs typeface="Calibri"/>
              </a:rPr>
              <a:t>ve </a:t>
            </a:r>
            <a:r>
              <a:rPr dirty="0" sz="1100" spc="-5">
                <a:latin typeface="Calibri"/>
                <a:cs typeface="Calibri"/>
              </a:rPr>
              <a:t>Specifické části pravidel </a:t>
            </a:r>
            <a:r>
              <a:rPr dirty="0" sz="1100">
                <a:latin typeface="Calibri"/>
                <a:cs typeface="Calibri"/>
              </a:rPr>
              <a:t>pro žadatele a 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</a:t>
            </a: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projekty se skutečně vzniklými </a:t>
            </a:r>
            <a:r>
              <a:rPr dirty="0" sz="1100">
                <a:latin typeface="Calibri"/>
                <a:cs typeface="Calibri"/>
              </a:rPr>
              <a:t>výdaji a  </a:t>
            </a:r>
            <a:r>
              <a:rPr dirty="0" sz="1100" spc="-5">
                <a:latin typeface="Calibri"/>
                <a:cs typeface="Calibri"/>
              </a:rPr>
              <a:t>případně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také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nepřímými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náklady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(konkrétní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odkaz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 </a:t>
            </a:r>
            <a:r>
              <a:rPr dirty="0" sz="1100" spc="-5">
                <a:latin typeface="Calibri"/>
                <a:cs typeface="Calibri"/>
              </a:rPr>
              <a:t>elektronickou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verzi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tohoto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dokumentu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část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10.2 </a:t>
            </a:r>
            <a:r>
              <a:rPr dirty="0" sz="1100" spc="-5">
                <a:latin typeface="Calibri"/>
                <a:cs typeface="Calibri"/>
              </a:rPr>
              <a:t>této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1499"/>
              </a:lnSpc>
            </a:pPr>
            <a:r>
              <a:rPr dirty="0" sz="1100" spc="-5">
                <a:latin typeface="Calibri"/>
                <a:cs typeface="Calibri"/>
              </a:rPr>
              <a:t>Projekty podpořené </a:t>
            </a:r>
            <a:r>
              <a:rPr dirty="0" sz="1100">
                <a:latin typeface="Calibri"/>
                <a:cs typeface="Calibri"/>
              </a:rPr>
              <a:t>ve </a:t>
            </a:r>
            <a:r>
              <a:rPr dirty="0" sz="1100" spc="-5">
                <a:latin typeface="Calibri"/>
                <a:cs typeface="Calibri"/>
              </a:rPr>
              <a:t>výzvách </a:t>
            </a:r>
            <a:r>
              <a:rPr dirty="0" sz="1100">
                <a:latin typeface="Calibri"/>
                <a:cs typeface="Calibri"/>
              </a:rPr>
              <a:t>MAS aplikují </a:t>
            </a:r>
            <a:r>
              <a:rPr dirty="0" sz="1100" spc="-5" b="1">
                <a:latin typeface="Calibri"/>
                <a:cs typeface="Calibri"/>
              </a:rPr>
              <a:t>nepřímé náklady </a:t>
            </a:r>
            <a:r>
              <a:rPr dirty="0" sz="1100" b="1">
                <a:latin typeface="Calibri"/>
                <a:cs typeface="Calibri"/>
              </a:rPr>
              <a:t>ve </a:t>
            </a:r>
            <a:r>
              <a:rPr dirty="0" sz="1100" spc="-5" b="1">
                <a:latin typeface="Calibri"/>
                <a:cs typeface="Calibri"/>
              </a:rPr>
              <a:t>výši 25 </a:t>
            </a:r>
            <a:r>
              <a:rPr dirty="0" sz="1100" b="1">
                <a:latin typeface="Calibri"/>
                <a:cs typeface="Calibri"/>
              </a:rPr>
              <a:t>%. </a:t>
            </a:r>
            <a:r>
              <a:rPr dirty="0" sz="1100" spc="-5">
                <a:latin typeface="Calibri"/>
                <a:cs typeface="Calibri"/>
              </a:rPr>
              <a:t>Zároveň </a:t>
            </a:r>
            <a:r>
              <a:rPr dirty="0" sz="1100">
                <a:latin typeface="Calibri"/>
                <a:cs typeface="Calibri"/>
              </a:rPr>
              <a:t>platí, </a:t>
            </a:r>
            <a:r>
              <a:rPr dirty="0" sz="1100" spc="-5">
                <a:latin typeface="Calibri"/>
                <a:cs typeface="Calibri"/>
              </a:rPr>
              <a:t>že </a:t>
            </a:r>
            <a:r>
              <a:rPr dirty="0" sz="1100" spc="-10">
                <a:latin typeface="Calibri"/>
                <a:cs typeface="Calibri"/>
              </a:rPr>
              <a:t>pro  </a:t>
            </a:r>
            <a:r>
              <a:rPr dirty="0" sz="1100" spc="-5">
                <a:latin typeface="Calibri"/>
                <a:cs typeface="Calibri"/>
              </a:rPr>
              <a:t>projekty, </a:t>
            </a:r>
            <a:r>
              <a:rPr dirty="0" sz="1100">
                <a:latin typeface="Calibri"/>
                <a:cs typeface="Calibri"/>
              </a:rPr>
              <a:t>u </a:t>
            </a:r>
            <a:r>
              <a:rPr dirty="0" sz="1100" spc="-5">
                <a:latin typeface="Calibri"/>
                <a:cs typeface="Calibri"/>
              </a:rPr>
              <a:t>nichž podstatná většina nákladů vznikne formou nákupu služeb </a:t>
            </a:r>
            <a:r>
              <a:rPr dirty="0" sz="1100">
                <a:latin typeface="Calibri"/>
                <a:cs typeface="Calibri"/>
              </a:rPr>
              <a:t>od </a:t>
            </a:r>
            <a:r>
              <a:rPr dirty="0" sz="1100" spc="-5">
                <a:latin typeface="Calibri"/>
                <a:cs typeface="Calibri"/>
              </a:rPr>
              <a:t>externích dodavatelů,  </a:t>
            </a:r>
            <a:r>
              <a:rPr dirty="0" sz="1100">
                <a:latin typeface="Calibri"/>
                <a:cs typeface="Calibri"/>
              </a:rPr>
              <a:t>jsou </a:t>
            </a:r>
            <a:r>
              <a:rPr dirty="0" sz="1100" spc="-5">
                <a:latin typeface="Calibri"/>
                <a:cs typeface="Calibri"/>
              </a:rPr>
              <a:t>způsobilá procenta nepřímých nákladů snížena. Podíly pro nepřímé náklady jsou sníženy pro  projekty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objemem nákupu služeb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těchto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intencích: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9464" y="8315831"/>
          <a:ext cx="5765165" cy="1360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7820"/>
                <a:gridCol w="2877820"/>
              </a:tblGrid>
              <a:tr h="424053">
                <a:tc>
                  <a:txBody>
                    <a:bodyPr/>
                    <a:lstStyle/>
                    <a:p>
                      <a:pPr marL="106680" marR="321945">
                        <a:lnSpc>
                          <a:spcPct val="101800"/>
                        </a:lnSpc>
                        <a:spcBef>
                          <a:spcPts val="235"/>
                        </a:spcBef>
                      </a:pPr>
                      <a:r>
                        <a:rPr dirty="0" sz="1100" spc="-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Podíl nákupu </a:t>
                      </a:r>
                      <a:r>
                        <a:rPr dirty="0" sz="1100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služeb na </a:t>
                      </a:r>
                      <a:r>
                        <a:rPr dirty="0" sz="1100" spc="-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celkových přímých  způsobilých nákladech</a:t>
                      </a:r>
                      <a:r>
                        <a:rPr dirty="0" sz="1100" spc="-2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projektu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128905">
                        <a:lnSpc>
                          <a:spcPct val="101800"/>
                        </a:lnSpc>
                        <a:spcBef>
                          <a:spcPts val="235"/>
                        </a:spcBef>
                      </a:pPr>
                      <a:r>
                        <a:rPr dirty="0" sz="1100" spc="-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Snížení podílu nepřímých nákladů oproti </a:t>
                      </a:r>
                      <a:r>
                        <a:rPr dirty="0" sz="1100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výše  </a:t>
                      </a:r>
                      <a:r>
                        <a:rPr dirty="0" sz="1100" spc="-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uvedenému procentu</a:t>
                      </a:r>
                      <a:r>
                        <a:rPr dirty="0" sz="1100" spc="-10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080808"/>
                          </a:solidFill>
                          <a:latin typeface="Calibri"/>
                          <a:cs typeface="Calibri"/>
                        </a:rPr>
                        <a:t>(25%)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983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60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včetně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25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3620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Více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než 60 % a méně než 90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Snížení na 3/5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(60 %)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základního podílu na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984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90 % 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výše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Snížení na 1/5 (20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%)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základního podílu, tj.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5164" y="1357630"/>
            <a:ext cx="5952490" cy="735330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14300" marR="68580">
              <a:lnSpc>
                <a:spcPct val="101800"/>
              </a:lnSpc>
              <a:spcBef>
                <a:spcPts val="80"/>
              </a:spcBef>
            </a:pPr>
            <a:r>
              <a:rPr dirty="0" sz="1100" spc="-5">
                <a:latin typeface="Calibri"/>
                <a:cs typeface="Calibri"/>
              </a:rPr>
              <a:t>Procento nepřímých nákladů je závazné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pevně stanovené, není ho tedy možné měnit. </a:t>
            </a:r>
            <a:r>
              <a:rPr dirty="0" sz="1100">
                <a:latin typeface="Calibri"/>
                <a:cs typeface="Calibri"/>
              </a:rPr>
              <a:t>MAS ani  žadatel </a:t>
            </a:r>
            <a:r>
              <a:rPr dirty="0" sz="1100" spc="-5">
                <a:latin typeface="Calibri"/>
                <a:cs typeface="Calibri"/>
              </a:rPr>
              <a:t>nejsou </a:t>
            </a:r>
            <a:r>
              <a:rPr dirty="0" sz="1100">
                <a:latin typeface="Calibri"/>
                <a:cs typeface="Calibri"/>
              </a:rPr>
              <a:t>oprávněni </a:t>
            </a:r>
            <a:r>
              <a:rPr dirty="0" sz="1100" spc="-5">
                <a:latin typeface="Calibri"/>
                <a:cs typeface="Calibri"/>
              </a:rPr>
              <a:t>stanovit si </a:t>
            </a:r>
            <a:r>
              <a:rPr dirty="0" sz="1100">
                <a:latin typeface="Calibri"/>
                <a:cs typeface="Calibri"/>
              </a:rPr>
              <a:t>vlastní </a:t>
            </a:r>
            <a:r>
              <a:rPr dirty="0" sz="1100" spc="-5">
                <a:latin typeface="Calibri"/>
                <a:cs typeface="Calibri"/>
              </a:rPr>
              <a:t>procentní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sazbu.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marL="340995" indent="-227329">
              <a:lnSpc>
                <a:spcPct val="100000"/>
              </a:lnSpc>
              <a:buAutoNum type="arabicPeriod" startAt="7"/>
              <a:tabLst>
                <a:tab pos="341630" algn="l"/>
              </a:tabLst>
            </a:pPr>
            <a:r>
              <a:rPr dirty="0" sz="1400" spc="-5" b="1">
                <a:latin typeface="Calibri"/>
                <a:cs typeface="Calibri"/>
              </a:rPr>
              <a:t>Náležitosti žádosti </a:t>
            </a:r>
            <a:r>
              <a:rPr dirty="0" sz="1400" b="1">
                <a:latin typeface="Calibri"/>
                <a:cs typeface="Calibri"/>
              </a:rPr>
              <a:t>o </a:t>
            </a:r>
            <a:r>
              <a:rPr dirty="0" sz="1400" spc="-5" b="1">
                <a:latin typeface="Calibri"/>
                <a:cs typeface="Calibri"/>
              </a:rPr>
              <a:t>podporu, způsob podání, možnost</a:t>
            </a:r>
            <a:r>
              <a:rPr dirty="0" sz="1400" spc="1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konzultací</a:t>
            </a:r>
            <a:endParaRPr sz="1400">
              <a:latin typeface="Calibri"/>
              <a:cs typeface="Calibri"/>
            </a:endParaRPr>
          </a:p>
          <a:p>
            <a:pPr lvl="1" marL="563245" indent="-449580">
              <a:lnSpc>
                <a:spcPct val="100000"/>
              </a:lnSpc>
              <a:spcBef>
                <a:spcPts val="45"/>
              </a:spcBef>
              <a:buAutoNum type="arabicPeriod"/>
              <a:tabLst>
                <a:tab pos="563245" algn="l"/>
                <a:tab pos="563880" algn="l"/>
              </a:tabLst>
            </a:pPr>
            <a:r>
              <a:rPr dirty="0" sz="1200" spc="-5" b="1">
                <a:latin typeface="Calibri"/>
                <a:cs typeface="Calibri"/>
              </a:rPr>
              <a:t>Povinné přílohy žádosti </a:t>
            </a: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podporu</a:t>
            </a:r>
            <a:endParaRPr sz="1200">
              <a:latin typeface="Calibri"/>
              <a:cs typeface="Calibri"/>
            </a:endParaRPr>
          </a:p>
          <a:p>
            <a:pPr marL="114300">
              <a:lnSpc>
                <a:spcPct val="100000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1. </a:t>
            </a:r>
            <a:r>
              <a:rPr dirty="0" sz="1100" spc="-5" b="1">
                <a:latin typeface="Calibri"/>
                <a:cs typeface="Calibri"/>
              </a:rPr>
              <a:t>Údaje </a:t>
            </a:r>
            <a:r>
              <a:rPr dirty="0" sz="1100" b="1">
                <a:latin typeface="Calibri"/>
                <a:cs typeface="Calibri"/>
              </a:rPr>
              <a:t>o </a:t>
            </a:r>
            <a:r>
              <a:rPr dirty="0" sz="1100" spc="-5" b="1">
                <a:latin typeface="Calibri"/>
                <a:cs typeface="Calibri"/>
              </a:rPr>
              <a:t>sociální službě</a:t>
            </a:r>
            <a:r>
              <a:rPr dirty="0" baseline="21367" sz="975" spc="-7">
                <a:latin typeface="Cambria"/>
                <a:cs typeface="Cambria"/>
              </a:rPr>
              <a:t>8 </a:t>
            </a:r>
            <a:r>
              <a:rPr dirty="0" sz="1100" spc="-5" b="1">
                <a:latin typeface="Calibri"/>
                <a:cs typeface="Calibri"/>
              </a:rPr>
              <a:t>viz Příloha </a:t>
            </a:r>
            <a:r>
              <a:rPr dirty="0" sz="1100" b="1">
                <a:latin typeface="Calibri"/>
                <a:cs typeface="Calibri"/>
              </a:rPr>
              <a:t>č. 4 </a:t>
            </a:r>
            <a:r>
              <a:rPr dirty="0" sz="1100" spc="-5" b="1">
                <a:latin typeface="Calibri"/>
                <a:cs typeface="Calibri"/>
              </a:rPr>
              <a:t>výzvy</a:t>
            </a:r>
            <a:r>
              <a:rPr dirty="0" sz="1100" spc="-11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MAS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14300" marR="68580">
              <a:lnSpc>
                <a:spcPct val="101499"/>
              </a:lnSpc>
            </a:pPr>
            <a:r>
              <a:rPr dirty="0" sz="1100" spc="-5">
                <a:latin typeface="Calibri"/>
                <a:cs typeface="Calibri"/>
              </a:rPr>
              <a:t>Pověření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poskytování sociální služby vydané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souladu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Rozhodnutím Komise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2012/21/EU není  </a:t>
            </a:r>
            <a:r>
              <a:rPr dirty="0" sz="1100">
                <a:latin typeface="Calibri"/>
                <a:cs typeface="Calibri"/>
              </a:rPr>
              <a:t>povinnou přílohou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podporu, ale bude povinně dokládáno </a:t>
            </a:r>
            <a:r>
              <a:rPr dirty="0" sz="1100">
                <a:latin typeface="Calibri"/>
                <a:cs typeface="Calibri"/>
              </a:rPr>
              <a:t>před </a:t>
            </a:r>
            <a:r>
              <a:rPr dirty="0" sz="1100" spc="-5">
                <a:latin typeface="Calibri"/>
                <a:cs typeface="Calibri"/>
              </a:rPr>
              <a:t>vydáním právního aktu 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poskytnutí podpory.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případě, že </a:t>
            </a:r>
            <a:r>
              <a:rPr dirty="0" sz="1100">
                <a:latin typeface="Calibri"/>
                <a:cs typeface="Calibri"/>
              </a:rPr>
              <a:t>žadatel toto </a:t>
            </a:r>
            <a:r>
              <a:rPr dirty="0" sz="1100" spc="-5">
                <a:latin typeface="Calibri"/>
                <a:cs typeface="Calibri"/>
              </a:rPr>
              <a:t>pověření již </a:t>
            </a:r>
            <a:r>
              <a:rPr dirty="0" sz="1100">
                <a:latin typeface="Calibri"/>
                <a:cs typeface="Calibri"/>
              </a:rPr>
              <a:t>vydáno má, </a:t>
            </a:r>
            <a:r>
              <a:rPr dirty="0" sz="1100" spc="-5">
                <a:latin typeface="Calibri"/>
                <a:cs typeface="Calibri"/>
              </a:rPr>
              <a:t>doporučuje se jej předložit 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podporu.</a:t>
            </a:r>
            <a:endParaRPr sz="1100">
              <a:latin typeface="Calibri"/>
              <a:cs typeface="Calibri"/>
            </a:endParaRPr>
          </a:p>
          <a:p>
            <a:pPr algn="just" lvl="1" marL="563245" indent="-449580">
              <a:lnSpc>
                <a:spcPct val="100000"/>
              </a:lnSpc>
              <a:spcBef>
                <a:spcPts val="635"/>
              </a:spcBef>
              <a:buAutoNum type="arabicPeriod" startAt="2"/>
              <a:tabLst>
                <a:tab pos="563880" algn="l"/>
              </a:tabLst>
            </a:pPr>
            <a:r>
              <a:rPr dirty="0" sz="1200" spc="-5" b="1">
                <a:latin typeface="Calibri"/>
                <a:cs typeface="Calibri"/>
              </a:rPr>
              <a:t>Informace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způsobu podání žádosti </a:t>
            </a: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2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podporu</a:t>
            </a:r>
            <a:endParaRPr sz="1200">
              <a:latin typeface="Calibri"/>
              <a:cs typeface="Calibri"/>
            </a:endParaRPr>
          </a:p>
          <a:p>
            <a:pPr algn="just" marL="114300" marR="67310">
              <a:lnSpc>
                <a:spcPct val="101800"/>
              </a:lnSpc>
              <a:spcBef>
                <a:spcPts val="290"/>
              </a:spcBef>
            </a:pPr>
            <a:r>
              <a:rPr dirty="0" sz="1100" spc="-5">
                <a:latin typeface="Calibri"/>
                <a:cs typeface="Calibri"/>
              </a:rPr>
              <a:t>Žádost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OPZ se zpracovává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elektronickém formuláři </a:t>
            </a:r>
            <a:r>
              <a:rPr dirty="0" sz="1100">
                <a:latin typeface="Calibri"/>
                <a:cs typeface="Calibri"/>
              </a:rPr>
              <a:t>v IS </a:t>
            </a:r>
            <a:r>
              <a:rPr dirty="0" sz="1100" spc="-5">
                <a:latin typeface="Calibri"/>
                <a:cs typeface="Calibri"/>
              </a:rPr>
              <a:t>KP14+. Přístup do elektronických  </a:t>
            </a:r>
            <a:r>
              <a:rPr dirty="0" sz="1100">
                <a:latin typeface="Calibri"/>
                <a:cs typeface="Calibri"/>
              </a:rPr>
              <a:t>formulářů </a:t>
            </a:r>
            <a:r>
              <a:rPr dirty="0" sz="1100" spc="-5">
                <a:latin typeface="Calibri"/>
                <a:cs typeface="Calibri"/>
              </a:rPr>
              <a:t>žádostí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</a:t>
            </a:r>
            <a:r>
              <a:rPr dirty="0" sz="1100">
                <a:latin typeface="Calibri"/>
                <a:cs typeface="Calibri"/>
              </a:rPr>
              <a:t>naleznete </a:t>
            </a:r>
            <a:r>
              <a:rPr dirty="0" sz="1100" spc="-5">
                <a:latin typeface="Calibri"/>
                <a:cs typeface="Calibri"/>
              </a:rPr>
              <a:t>na adrese </a:t>
            </a:r>
            <a:r>
              <a:rPr dirty="0" sz="1100" spc="-5">
                <a:latin typeface="Calibri"/>
                <a:cs typeface="Calibri"/>
                <a:hlinkClick r:id="rId2"/>
              </a:rPr>
              <a:t>https://mseu.mssf.cz,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orientujte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podle  Operačního programu Zaměstnanost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identifikace, která je </a:t>
            </a:r>
            <a:r>
              <a:rPr dirty="0" sz="1100">
                <a:latin typeface="Calibri"/>
                <a:cs typeface="Calibri"/>
              </a:rPr>
              <a:t>v části 1 </a:t>
            </a:r>
            <a:r>
              <a:rPr dirty="0" sz="1100" spc="-5">
                <a:latin typeface="Calibri"/>
                <a:cs typeface="Calibri"/>
              </a:rPr>
              <a:t>této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Žádost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zpracovávejte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českém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jazyce.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14300" marR="67310">
              <a:lnSpc>
                <a:spcPct val="101699"/>
              </a:lnSpc>
            </a:pPr>
            <a:r>
              <a:rPr dirty="0" sz="1100">
                <a:latin typeface="Calibri"/>
                <a:cs typeface="Calibri"/>
              </a:rPr>
              <a:t>Před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podáním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nutné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žádost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opatřit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podpisem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statutárního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zástupce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žadatele,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případně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odpovědnou  </a:t>
            </a:r>
            <a:r>
              <a:rPr dirty="0" sz="1100" spc="-5">
                <a:latin typeface="Calibri"/>
                <a:cs typeface="Calibri"/>
              </a:rPr>
              <a:t>osobou,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kterou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 takovému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úkonu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statutární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zástupce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zmocnil;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tomto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případě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nutné,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aby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žádosti  </a:t>
            </a:r>
            <a:r>
              <a:rPr dirty="0" sz="1100">
                <a:latin typeface="Calibri"/>
                <a:cs typeface="Calibri"/>
              </a:rPr>
              <a:t>byla </a:t>
            </a:r>
            <a:r>
              <a:rPr dirty="0" sz="1100" spc="-5">
                <a:latin typeface="Calibri"/>
                <a:cs typeface="Calibri"/>
              </a:rPr>
              <a:t>připojena plná </a:t>
            </a:r>
            <a:r>
              <a:rPr dirty="0" sz="1100">
                <a:latin typeface="Calibri"/>
                <a:cs typeface="Calibri"/>
              </a:rPr>
              <a:t>moc </a:t>
            </a:r>
            <a:r>
              <a:rPr dirty="0" sz="1100" spc="-5">
                <a:latin typeface="Calibri"/>
                <a:cs typeface="Calibri"/>
              </a:rPr>
              <a:t>podepsaná </a:t>
            </a:r>
            <a:r>
              <a:rPr dirty="0" sz="1100">
                <a:latin typeface="Calibri"/>
                <a:cs typeface="Calibri"/>
              </a:rPr>
              <a:t>v IS </a:t>
            </a:r>
            <a:r>
              <a:rPr dirty="0" sz="1100" spc="-5">
                <a:latin typeface="Calibri"/>
                <a:cs typeface="Calibri"/>
              </a:rPr>
              <a:t>KP14+ nebo jiný dokument dokládající toto zmocnění. </a:t>
            </a:r>
            <a:r>
              <a:rPr dirty="0" sz="1100">
                <a:latin typeface="Calibri"/>
                <a:cs typeface="Calibri"/>
              </a:rPr>
              <a:t>Podpis  </a:t>
            </a:r>
            <a:r>
              <a:rPr dirty="0" sz="1100" spc="-5">
                <a:latin typeface="Calibri"/>
                <a:cs typeface="Calibri"/>
              </a:rPr>
              <a:t>musí být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žádosti připojen přímo </a:t>
            </a:r>
            <a:r>
              <a:rPr dirty="0" sz="1100">
                <a:latin typeface="Calibri"/>
                <a:cs typeface="Calibri"/>
              </a:rPr>
              <a:t>v IS </a:t>
            </a:r>
            <a:r>
              <a:rPr dirty="0" sz="1100" spc="-5">
                <a:latin typeface="Calibri"/>
                <a:cs typeface="Calibri"/>
              </a:rPr>
              <a:t>KP14+, proto musí být statutární zástupce/osoba </a:t>
            </a:r>
            <a:r>
              <a:rPr dirty="0" sz="1100">
                <a:latin typeface="Calibri"/>
                <a:cs typeface="Calibri"/>
              </a:rPr>
              <a:t>oprávněná  k podpisu </a:t>
            </a:r>
            <a:r>
              <a:rPr dirty="0" sz="1100" spc="-5">
                <a:latin typeface="Calibri"/>
                <a:cs typeface="Calibri"/>
              </a:rPr>
              <a:t>žádosti registrovaným uživatelem této </a:t>
            </a:r>
            <a:r>
              <a:rPr dirty="0" sz="1100">
                <a:latin typeface="Calibri"/>
                <a:cs typeface="Calibri"/>
              </a:rPr>
              <a:t>aplikace. Dále </a:t>
            </a:r>
            <a:r>
              <a:rPr dirty="0" sz="1100" spc="-5">
                <a:latin typeface="Calibri"/>
                <a:cs typeface="Calibri"/>
              </a:rPr>
              <a:t>musí tato </a:t>
            </a:r>
            <a:r>
              <a:rPr dirty="0" sz="1100">
                <a:latin typeface="Calibri"/>
                <a:cs typeface="Calibri"/>
              </a:rPr>
              <a:t>osoba </a:t>
            </a:r>
            <a:r>
              <a:rPr dirty="0" sz="1100" spc="-5">
                <a:latin typeface="Calibri"/>
                <a:cs typeface="Calibri"/>
              </a:rPr>
              <a:t>disponovat  kvalifikovaným elektronickým podpisem. </a:t>
            </a:r>
            <a:r>
              <a:rPr dirty="0" sz="1100">
                <a:latin typeface="Calibri"/>
                <a:cs typeface="Calibri"/>
              </a:rPr>
              <a:t>V IS KP14+ </a:t>
            </a:r>
            <a:r>
              <a:rPr dirty="0" sz="1100" spc="-5">
                <a:latin typeface="Calibri"/>
                <a:cs typeface="Calibri"/>
              </a:rPr>
              <a:t>uživatel vybírá </a:t>
            </a:r>
            <a:r>
              <a:rPr dirty="0" sz="1100">
                <a:latin typeface="Calibri"/>
                <a:cs typeface="Calibri"/>
              </a:rPr>
              <a:t>konkrétní certifikát </a:t>
            </a:r>
            <a:r>
              <a:rPr dirty="0" sz="1100" spc="-5">
                <a:latin typeface="Calibri"/>
                <a:cs typeface="Calibri"/>
              </a:rPr>
              <a:t>pro  podepisování, kterým disponuje. </a:t>
            </a:r>
            <a:r>
              <a:rPr dirty="0" sz="1100">
                <a:latin typeface="Calibri"/>
                <a:cs typeface="Calibri"/>
              </a:rPr>
              <a:t>Úspěšné ověření </a:t>
            </a:r>
            <a:r>
              <a:rPr dirty="0" sz="1100" spc="-5">
                <a:latin typeface="Calibri"/>
                <a:cs typeface="Calibri"/>
              </a:rPr>
              <a:t>platnosti elektronického podpisu je </a:t>
            </a:r>
            <a:r>
              <a:rPr dirty="0" sz="1100">
                <a:latin typeface="Calibri"/>
                <a:cs typeface="Calibri"/>
              </a:rPr>
              <a:t>podmínkou pro  podání </a:t>
            </a:r>
            <a:r>
              <a:rPr dirty="0" sz="1100" spc="-5">
                <a:latin typeface="Calibri"/>
                <a:cs typeface="Calibri"/>
              </a:rPr>
              <a:t>žádosti. Podání žádosti probíhá buď automaticky po podpisu </a:t>
            </a:r>
            <a:r>
              <a:rPr dirty="0" sz="1100">
                <a:latin typeface="Calibri"/>
                <a:cs typeface="Calibri"/>
              </a:rPr>
              <a:t>(pokud </a:t>
            </a:r>
            <a:r>
              <a:rPr dirty="0" sz="1100" spc="-5">
                <a:latin typeface="Calibri"/>
                <a:cs typeface="Calibri"/>
              </a:rPr>
              <a:t>si to </a:t>
            </a:r>
            <a:r>
              <a:rPr dirty="0" sz="1100">
                <a:latin typeface="Calibri"/>
                <a:cs typeface="Calibri"/>
              </a:rPr>
              <a:t>tak </a:t>
            </a:r>
            <a:r>
              <a:rPr dirty="0" sz="1100" spc="-5">
                <a:latin typeface="Calibri"/>
                <a:cs typeface="Calibri"/>
              </a:rPr>
              <a:t>daný </a:t>
            </a:r>
            <a:r>
              <a:rPr dirty="0" sz="1100">
                <a:latin typeface="Calibri"/>
                <a:cs typeface="Calibri"/>
              </a:rPr>
              <a:t>subjekt-  žadatel nastavil v </a:t>
            </a:r>
            <a:r>
              <a:rPr dirty="0" sz="1100" spc="-5">
                <a:latin typeface="Calibri"/>
                <a:cs typeface="Calibri"/>
              </a:rPr>
              <a:t>rámci parametrů žádosti) nebo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němu dojde </a:t>
            </a:r>
            <a:r>
              <a:rPr dirty="0" sz="1100">
                <a:latin typeface="Calibri"/>
                <a:cs typeface="Calibri"/>
              </a:rPr>
              <a:t>tzv. ručně </a:t>
            </a:r>
            <a:r>
              <a:rPr dirty="0" sz="1100" spc="-5">
                <a:latin typeface="Calibri"/>
                <a:cs typeface="Calibri"/>
              </a:rPr>
              <a:t>na základě aktivní volby  </a:t>
            </a:r>
            <a:r>
              <a:rPr dirty="0" sz="1100">
                <a:latin typeface="Calibri"/>
                <a:cs typeface="Calibri"/>
              </a:rPr>
              <a:t>uživatele. </a:t>
            </a:r>
            <a:r>
              <a:rPr dirty="0" sz="1100" spc="-5">
                <a:latin typeface="Calibri"/>
                <a:cs typeface="Calibri"/>
              </a:rPr>
              <a:t>Žádost musí </a:t>
            </a:r>
            <a:r>
              <a:rPr dirty="0" sz="1100">
                <a:latin typeface="Calibri"/>
                <a:cs typeface="Calibri"/>
              </a:rPr>
              <a:t>být </a:t>
            </a:r>
            <a:r>
              <a:rPr dirty="0" sz="1100" spc="-5">
                <a:latin typeface="Calibri"/>
                <a:cs typeface="Calibri"/>
              </a:rPr>
              <a:t>elektronicky </a:t>
            </a:r>
            <a:r>
              <a:rPr dirty="0" sz="1100">
                <a:latin typeface="Calibri"/>
                <a:cs typeface="Calibri"/>
              </a:rPr>
              <a:t>podepsána a podána v IS </a:t>
            </a:r>
            <a:r>
              <a:rPr dirty="0" sz="1100" spc="-5">
                <a:latin typeface="Calibri"/>
                <a:cs typeface="Calibri"/>
              </a:rPr>
              <a:t>KP14+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termínu stanoveném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části  </a:t>
            </a:r>
            <a:r>
              <a:rPr dirty="0" sz="1100">
                <a:latin typeface="Calibri"/>
                <a:cs typeface="Calibri"/>
              </a:rPr>
              <a:t>1 </a:t>
            </a:r>
            <a:r>
              <a:rPr dirty="0" sz="1100" spc="-5">
                <a:latin typeface="Calibri"/>
                <a:cs typeface="Calibri"/>
              </a:rPr>
              <a:t>této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14300" marR="67945">
              <a:lnSpc>
                <a:spcPct val="1014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Podrobnosti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zpracování </a:t>
            </a:r>
            <a:r>
              <a:rPr dirty="0" sz="1100">
                <a:latin typeface="Calibri"/>
                <a:cs typeface="Calibri"/>
              </a:rPr>
              <a:t>a podání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 </a:t>
            </a:r>
            <a:r>
              <a:rPr dirty="0" sz="1100">
                <a:latin typeface="Calibri"/>
                <a:cs typeface="Calibri"/>
              </a:rPr>
              <a:t>jsou v </a:t>
            </a:r>
            <a:r>
              <a:rPr dirty="0" sz="1100" spc="-5">
                <a:latin typeface="Calibri"/>
                <a:cs typeface="Calibri"/>
              </a:rPr>
              <a:t>Obecné části </a:t>
            </a:r>
            <a:r>
              <a:rPr dirty="0" sz="1100">
                <a:latin typeface="Calibri"/>
                <a:cs typeface="Calibri"/>
              </a:rPr>
              <a:t>pravidel pro </a:t>
            </a:r>
            <a:r>
              <a:rPr dirty="0" sz="1100" spc="-5">
                <a:latin typeface="Calibri"/>
                <a:cs typeface="Calibri"/>
              </a:rPr>
              <a:t>žadatele </a:t>
            </a:r>
            <a:r>
              <a:rPr dirty="0" sz="1100">
                <a:latin typeface="Calibri"/>
                <a:cs typeface="Calibri"/>
              </a:rPr>
              <a:t>a 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(odkaz na elektronickou </a:t>
            </a:r>
            <a:r>
              <a:rPr dirty="0" sz="1100">
                <a:latin typeface="Calibri"/>
                <a:cs typeface="Calibri"/>
              </a:rPr>
              <a:t>verzi viz </a:t>
            </a:r>
            <a:r>
              <a:rPr dirty="0" sz="1100" spc="-5">
                <a:latin typeface="Calibri"/>
                <a:cs typeface="Calibri"/>
              </a:rPr>
              <a:t>část </a:t>
            </a:r>
            <a:r>
              <a:rPr dirty="0" sz="1100">
                <a:latin typeface="Calibri"/>
                <a:cs typeface="Calibri"/>
              </a:rPr>
              <a:t>10.2 </a:t>
            </a:r>
            <a:r>
              <a:rPr dirty="0" sz="1100" spc="-5">
                <a:latin typeface="Calibri"/>
                <a:cs typeface="Calibri"/>
              </a:rPr>
              <a:t>této  výzvy).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lvl="1" marL="563245" indent="-449580">
              <a:lnSpc>
                <a:spcPct val="100000"/>
              </a:lnSpc>
              <a:spcBef>
                <a:spcPts val="830"/>
              </a:spcBef>
              <a:buAutoNum type="arabicPeriod" startAt="3"/>
              <a:tabLst>
                <a:tab pos="563245" algn="l"/>
                <a:tab pos="563880" algn="l"/>
              </a:tabLst>
            </a:pPr>
            <a:r>
              <a:rPr dirty="0" sz="1200" spc="-5" b="1">
                <a:latin typeface="Calibri"/>
                <a:cs typeface="Calibri"/>
              </a:rPr>
              <a:t>Informace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způsobu poskytování konzultací </a:t>
            </a:r>
            <a:r>
              <a:rPr dirty="0" sz="1200" b="1">
                <a:latin typeface="Calibri"/>
                <a:cs typeface="Calibri"/>
              </a:rPr>
              <a:t>k </a:t>
            </a:r>
            <a:r>
              <a:rPr dirty="0" sz="1200" spc="-5" b="1">
                <a:latin typeface="Calibri"/>
                <a:cs typeface="Calibri"/>
              </a:rPr>
              <a:t>přípravě žádosti </a:t>
            </a: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podporu</a:t>
            </a:r>
            <a:endParaRPr sz="1200">
              <a:latin typeface="Calibri"/>
              <a:cs typeface="Calibri"/>
            </a:endParaRPr>
          </a:p>
          <a:p>
            <a:pPr marL="114300">
              <a:lnSpc>
                <a:spcPct val="100000"/>
              </a:lnSpc>
              <a:spcBef>
                <a:spcPts val="315"/>
              </a:spcBef>
            </a:pPr>
            <a:r>
              <a:rPr dirty="0" sz="1100" spc="-5" b="1">
                <a:latin typeface="Calibri"/>
                <a:cs typeface="Calibri"/>
              </a:rPr>
              <a:t>Kontakt na vyhlašovatele výzvy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MAS:</a:t>
            </a:r>
            <a:endParaRPr sz="1100">
              <a:latin typeface="Calibri"/>
              <a:cs typeface="Calibri"/>
            </a:endParaRPr>
          </a:p>
          <a:p>
            <a:pPr marL="114300" marR="129476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Adresa </a:t>
            </a:r>
            <a:r>
              <a:rPr dirty="0" sz="1100" spc="-5">
                <a:latin typeface="Calibri"/>
                <a:cs typeface="Calibri"/>
              </a:rPr>
              <a:t>vyhlašovatele: </a:t>
            </a:r>
            <a:r>
              <a:rPr dirty="0" sz="1100">
                <a:latin typeface="Calibri"/>
                <a:cs typeface="Calibri"/>
              </a:rPr>
              <a:t>MAS </a:t>
            </a:r>
            <a:r>
              <a:rPr dirty="0" sz="1100" spc="-5">
                <a:latin typeface="Calibri"/>
                <a:cs typeface="Calibri"/>
              </a:rPr>
              <a:t>Hanácké Království, z.s. Šrámkova 19, Grygov 783 </a:t>
            </a:r>
            <a:r>
              <a:rPr dirty="0" sz="1100">
                <a:latin typeface="Calibri"/>
                <a:cs typeface="Calibri"/>
              </a:rPr>
              <a:t>73  </a:t>
            </a:r>
            <a:r>
              <a:rPr dirty="0" sz="1100" spc="-5">
                <a:latin typeface="Calibri"/>
                <a:cs typeface="Calibri"/>
              </a:rPr>
              <a:t>Kontaktní </a:t>
            </a:r>
            <a:r>
              <a:rPr dirty="0" sz="1100">
                <a:latin typeface="Calibri"/>
                <a:cs typeface="Calibri"/>
              </a:rPr>
              <a:t>místo: MAS </a:t>
            </a:r>
            <a:r>
              <a:rPr dirty="0" sz="1100" spc="-5">
                <a:latin typeface="Calibri"/>
                <a:cs typeface="Calibri"/>
              </a:rPr>
              <a:t>Hanácké Království, z.s. Šrámkova 19, Grygov 783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73</a:t>
            </a:r>
            <a:endParaRPr sz="1100">
              <a:latin typeface="Calibri"/>
              <a:cs typeface="Calibri"/>
            </a:endParaRPr>
          </a:p>
          <a:p>
            <a:pPr marL="114300" marR="67310">
              <a:lnSpc>
                <a:spcPct val="1018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Spojení na vyhlašovatele (e-mail, telefon): Ing. Pavel </a:t>
            </a:r>
            <a:r>
              <a:rPr dirty="0" sz="1100">
                <a:latin typeface="Calibri"/>
                <a:cs typeface="Calibri"/>
              </a:rPr>
              <a:t>Horák, </a:t>
            </a:r>
            <a:r>
              <a:rPr dirty="0" u="sng" sz="11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horak@hanacke-kralovstvi.cz</a:t>
            </a:r>
            <a:r>
              <a:rPr dirty="0" sz="1100" spc="-5">
                <a:latin typeface="Calibri"/>
                <a:cs typeface="Calibri"/>
              </a:rPr>
              <a:t>, +420 602  708 168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9464" y="9584131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61364" y="9635438"/>
            <a:ext cx="52508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3148" sz="900">
                <a:latin typeface="Calibri"/>
                <a:cs typeface="Calibri"/>
              </a:rPr>
              <a:t>8 </a:t>
            </a:r>
            <a:r>
              <a:rPr dirty="0" sz="900" spc="-5">
                <a:latin typeface="Calibri"/>
                <a:cs typeface="Calibri"/>
              </a:rPr>
              <a:t>Tzn. základní identifikační údaje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sociální službě (identifikátor, </a:t>
            </a:r>
            <a:r>
              <a:rPr dirty="0" sz="900">
                <a:latin typeface="Calibri"/>
                <a:cs typeface="Calibri"/>
              </a:rPr>
              <a:t>název, </a:t>
            </a:r>
            <a:r>
              <a:rPr dirty="0" sz="900" spc="-5">
                <a:latin typeface="Calibri"/>
                <a:cs typeface="Calibri"/>
              </a:rPr>
              <a:t>druh, </a:t>
            </a:r>
            <a:r>
              <a:rPr dirty="0" sz="900">
                <a:latin typeface="Calibri"/>
                <a:cs typeface="Calibri"/>
              </a:rPr>
              <a:t>forma, </a:t>
            </a:r>
            <a:r>
              <a:rPr dirty="0" sz="900" spc="-5">
                <a:latin typeface="Calibri"/>
                <a:cs typeface="Calibri"/>
              </a:rPr>
              <a:t>cílová skupina, místo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atd.).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7864" y="1188465"/>
            <a:ext cx="5941060" cy="781939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550545" marR="643890" indent="-449580">
              <a:lnSpc>
                <a:spcPct val="101699"/>
              </a:lnSpc>
              <a:spcBef>
                <a:spcPts val="75"/>
              </a:spcBef>
            </a:pPr>
            <a:r>
              <a:rPr dirty="0" sz="1100" spc="-5">
                <a:latin typeface="Calibri"/>
                <a:cs typeface="Calibri"/>
              </a:rPr>
              <a:t>7.4. </a:t>
            </a:r>
            <a:r>
              <a:rPr dirty="0" sz="1200" spc="-5" b="1">
                <a:latin typeface="Calibri"/>
                <a:cs typeface="Calibri"/>
              </a:rPr>
              <a:t>Další podklady nebo údaje nezbytné </a:t>
            </a:r>
            <a:r>
              <a:rPr dirty="0" sz="1200" b="1">
                <a:latin typeface="Calibri"/>
                <a:cs typeface="Calibri"/>
              </a:rPr>
              <a:t>pro </a:t>
            </a:r>
            <a:r>
              <a:rPr dirty="0" sz="1200" spc="-5" b="1">
                <a:latin typeface="Calibri"/>
                <a:cs typeface="Calibri"/>
              </a:rPr>
              <a:t>vydání právního aktu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poskytnutí  podpory</a:t>
            </a:r>
            <a:endParaRPr sz="1200">
              <a:latin typeface="Calibri"/>
              <a:cs typeface="Calibri"/>
            </a:endParaRPr>
          </a:p>
          <a:p>
            <a:pPr algn="just" marL="101600" marR="68580">
              <a:lnSpc>
                <a:spcPct val="101800"/>
              </a:lnSpc>
              <a:spcBef>
                <a:spcPts val="290"/>
              </a:spcBef>
            </a:pPr>
            <a:r>
              <a:rPr dirty="0" sz="1100" spc="-5">
                <a:latin typeface="Calibri"/>
                <a:cs typeface="Calibri"/>
              </a:rPr>
              <a:t>Na základě </a:t>
            </a:r>
            <a:r>
              <a:rPr dirty="0" sz="1100">
                <a:latin typeface="Calibri"/>
                <a:cs typeface="Calibri"/>
              </a:rPr>
              <a:t>§ </a:t>
            </a:r>
            <a:r>
              <a:rPr dirty="0" sz="1100" spc="-5">
                <a:latin typeface="Calibri"/>
                <a:cs typeface="Calibri"/>
              </a:rPr>
              <a:t>14k odst. </a:t>
            </a:r>
            <a:r>
              <a:rPr dirty="0" sz="1100">
                <a:latin typeface="Calibri"/>
                <a:cs typeface="Calibri"/>
              </a:rPr>
              <a:t>3 zákona č. </a:t>
            </a:r>
            <a:r>
              <a:rPr dirty="0" sz="1100" spc="-5">
                <a:latin typeface="Calibri"/>
                <a:cs typeface="Calibri"/>
              </a:rPr>
              <a:t>218/2000 Sb.,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rozpočtových pravidlech </a:t>
            </a:r>
            <a:r>
              <a:rPr dirty="0" sz="1100">
                <a:latin typeface="Calibri"/>
                <a:cs typeface="Calibri"/>
              </a:rPr>
              <a:t>a o </a:t>
            </a:r>
            <a:r>
              <a:rPr dirty="0" sz="1100" spc="-5">
                <a:latin typeface="Calibri"/>
                <a:cs typeface="Calibri"/>
              </a:rPr>
              <a:t>změně některých  </a:t>
            </a:r>
            <a:r>
              <a:rPr dirty="0" sz="1100">
                <a:latin typeface="Calibri"/>
                <a:cs typeface="Calibri"/>
              </a:rPr>
              <a:t>souvisejících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zákonů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(rozpočtová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pravidla)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vyhrazeno,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že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nebo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řídicí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orgán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OPZ9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mohou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kdykoli 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průběhu řízení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poskytnutí podpory vyzvat </a:t>
            </a:r>
            <a:r>
              <a:rPr dirty="0" sz="1100">
                <a:latin typeface="Calibri"/>
                <a:cs typeface="Calibri"/>
              </a:rPr>
              <a:t>žadatele k </a:t>
            </a:r>
            <a:r>
              <a:rPr dirty="0" sz="1100" spc="-5">
                <a:latin typeface="Calibri"/>
                <a:cs typeface="Calibri"/>
              </a:rPr>
              <a:t>doložení </a:t>
            </a:r>
            <a:r>
              <a:rPr dirty="0" sz="1100">
                <a:latin typeface="Calibri"/>
                <a:cs typeface="Calibri"/>
              </a:rPr>
              <a:t>dalších </a:t>
            </a:r>
            <a:r>
              <a:rPr dirty="0" sz="1100" spc="-5">
                <a:latin typeface="Calibri"/>
                <a:cs typeface="Calibri"/>
              </a:rPr>
              <a:t>podkladů </a:t>
            </a:r>
            <a:r>
              <a:rPr dirty="0" sz="1100">
                <a:latin typeface="Calibri"/>
                <a:cs typeface="Calibri"/>
              </a:rPr>
              <a:t>nebo </a:t>
            </a:r>
            <a:r>
              <a:rPr dirty="0" sz="1100" spc="-5">
                <a:latin typeface="Calibri"/>
                <a:cs typeface="Calibri"/>
              </a:rPr>
              <a:t>údajů  </a:t>
            </a:r>
            <a:r>
              <a:rPr dirty="0" sz="1100">
                <a:latin typeface="Calibri"/>
                <a:cs typeface="Calibri"/>
              </a:rPr>
              <a:t>nezbytných </a:t>
            </a:r>
            <a:r>
              <a:rPr dirty="0" sz="1100" spc="-5">
                <a:latin typeface="Calibri"/>
                <a:cs typeface="Calibri"/>
              </a:rPr>
              <a:t>pro </a:t>
            </a:r>
            <a:r>
              <a:rPr dirty="0" sz="1100">
                <a:latin typeface="Calibri"/>
                <a:cs typeface="Calibri"/>
              </a:rPr>
              <a:t>vydání </a:t>
            </a:r>
            <a:r>
              <a:rPr dirty="0" sz="1100" spc="-5">
                <a:latin typeface="Calibri"/>
                <a:cs typeface="Calibri"/>
              </a:rPr>
              <a:t>právního aktu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poskytnutí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podpory.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marL="328295" indent="-227329">
              <a:lnSpc>
                <a:spcPct val="100000"/>
              </a:lnSpc>
              <a:buAutoNum type="arabicPeriod" startAt="8"/>
              <a:tabLst>
                <a:tab pos="328930" algn="l"/>
              </a:tabLst>
            </a:pPr>
            <a:r>
              <a:rPr dirty="0" sz="1400" b="1">
                <a:latin typeface="Calibri"/>
                <a:cs typeface="Calibri"/>
              </a:rPr>
              <a:t>Informace o </a:t>
            </a:r>
            <a:r>
              <a:rPr dirty="0" sz="1400" spc="-5" b="1">
                <a:latin typeface="Calibri"/>
                <a:cs typeface="Calibri"/>
              </a:rPr>
              <a:t>způsobu hodnocení </a:t>
            </a:r>
            <a:r>
              <a:rPr dirty="0" sz="1400" b="1">
                <a:latin typeface="Calibri"/>
                <a:cs typeface="Calibri"/>
              </a:rPr>
              <a:t>a výběru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projektů</a:t>
            </a:r>
            <a:endParaRPr sz="1400">
              <a:latin typeface="Calibri"/>
              <a:cs typeface="Calibri"/>
            </a:endParaRPr>
          </a:p>
          <a:p>
            <a:pPr algn="just" marL="101600" marR="70485">
              <a:lnSpc>
                <a:spcPct val="101800"/>
              </a:lnSpc>
              <a:spcBef>
                <a:spcPts val="600"/>
              </a:spcBef>
            </a:pPr>
            <a:r>
              <a:rPr dirty="0" sz="1100" spc="-5">
                <a:latin typeface="Calibri"/>
                <a:cs typeface="Calibri"/>
              </a:rPr>
              <a:t>Informace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způsobu hodnocení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výběru projektů včetně informací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přezkumu hodnocení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výběru  projektů jsou uvedeny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příloze </a:t>
            </a:r>
            <a:r>
              <a:rPr dirty="0" sz="1100">
                <a:latin typeface="Calibri"/>
                <a:cs typeface="Calibri"/>
              </a:rPr>
              <a:t>č. 1 </a:t>
            </a:r>
            <a:r>
              <a:rPr dirty="0" sz="1100" spc="-5">
                <a:latin typeface="Calibri"/>
                <a:cs typeface="Calibri"/>
              </a:rPr>
              <a:t>této výzvy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00">
              <a:latin typeface="Times New Roman"/>
              <a:cs typeface="Times New Roman"/>
            </a:endParaRPr>
          </a:p>
          <a:p>
            <a:pPr marL="328295" indent="-227329">
              <a:lnSpc>
                <a:spcPct val="100000"/>
              </a:lnSpc>
              <a:buAutoNum type="arabicPeriod" startAt="9"/>
              <a:tabLst>
                <a:tab pos="328930" algn="l"/>
              </a:tabLst>
            </a:pPr>
            <a:r>
              <a:rPr dirty="0" sz="1400" spc="-5" b="1">
                <a:latin typeface="Calibri"/>
                <a:cs typeface="Calibri"/>
              </a:rPr>
              <a:t>Pos</a:t>
            </a:r>
            <a:r>
              <a:rPr dirty="0" sz="1400" spc="-10" b="1">
                <a:latin typeface="Calibri"/>
                <a:cs typeface="Calibri"/>
              </a:rPr>
              <a:t>t</a:t>
            </a:r>
            <a:r>
              <a:rPr dirty="0" sz="1400" b="1">
                <a:latin typeface="Calibri"/>
                <a:cs typeface="Calibri"/>
              </a:rPr>
              <a:t>up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</a:t>
            </a:r>
            <a:r>
              <a:rPr dirty="0" sz="1400" spc="-10" b="1">
                <a:latin typeface="Calibri"/>
                <a:cs typeface="Calibri"/>
              </a:rPr>
              <a:t>r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v</a:t>
            </a:r>
            <a:r>
              <a:rPr dirty="0" sz="1400" spc="-10" b="1">
                <a:latin typeface="Calibri"/>
                <a:cs typeface="Calibri"/>
              </a:rPr>
              <a:t>ý</a:t>
            </a:r>
            <a:r>
              <a:rPr dirty="0" sz="1400" spc="5" b="1">
                <a:latin typeface="Calibri"/>
                <a:cs typeface="Calibri"/>
              </a:rPr>
              <a:t>z</a:t>
            </a:r>
            <a:r>
              <a:rPr dirty="0" sz="1400" spc="-5" b="1">
                <a:latin typeface="Calibri"/>
                <a:cs typeface="Calibri"/>
              </a:rPr>
              <a:t>v</a:t>
            </a:r>
            <a:r>
              <a:rPr dirty="0" sz="1400" b="1">
                <a:latin typeface="Calibri"/>
                <a:cs typeface="Calibri"/>
              </a:rPr>
              <a:t>y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MAS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dílč</a:t>
            </a:r>
            <a:r>
              <a:rPr dirty="0" sz="1400" spc="5" b="1">
                <a:latin typeface="Calibri"/>
                <a:cs typeface="Calibri"/>
              </a:rPr>
              <a:t>í</a:t>
            </a:r>
            <a:r>
              <a:rPr dirty="0" sz="1400" spc="-15" b="1">
                <a:latin typeface="Calibri"/>
                <a:cs typeface="Calibri"/>
              </a:rPr>
              <a:t>m</a:t>
            </a:r>
            <a:r>
              <a:rPr dirty="0" sz="1400" b="1">
                <a:latin typeface="Calibri"/>
                <a:cs typeface="Calibri"/>
              </a:rPr>
              <a:t>i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alo</a:t>
            </a:r>
            <a:r>
              <a:rPr dirty="0" sz="1400" spc="-15" b="1">
                <a:latin typeface="Calibri"/>
                <a:cs typeface="Calibri"/>
              </a:rPr>
              <a:t>k</a:t>
            </a:r>
            <a:r>
              <a:rPr dirty="0" sz="1400" b="1">
                <a:latin typeface="Calibri"/>
                <a:cs typeface="Calibri"/>
              </a:rPr>
              <a:t>ace</a:t>
            </a:r>
            <a:r>
              <a:rPr dirty="0" sz="1400" spc="-5" b="1">
                <a:latin typeface="Calibri"/>
                <a:cs typeface="Calibri"/>
              </a:rPr>
              <a:t>m</a:t>
            </a:r>
            <a:r>
              <a:rPr dirty="0" sz="1400" spc="-10" b="1">
                <a:latin typeface="Calibri"/>
                <a:cs typeface="Calibri"/>
              </a:rPr>
              <a:t>i</a:t>
            </a:r>
            <a:r>
              <a:rPr dirty="0" baseline="23148" sz="900" spc="-7" b="1">
                <a:latin typeface="Calibri"/>
                <a:cs typeface="Calibri"/>
              </a:rPr>
              <a:t>10</a:t>
            </a:r>
            <a:endParaRPr baseline="23148" sz="9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625"/>
              </a:spcBef>
            </a:pPr>
            <a:r>
              <a:rPr dirty="0" sz="1100">
                <a:latin typeface="Calibri"/>
                <a:cs typeface="Calibri"/>
              </a:rPr>
              <a:t>Není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relevantní.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550545" indent="-44958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550545" algn="l"/>
                <a:tab pos="551180" algn="l"/>
              </a:tabLst>
            </a:pPr>
            <a:r>
              <a:rPr dirty="0" sz="1400" spc="-5" b="1">
                <a:latin typeface="Calibri"/>
                <a:cs typeface="Calibri"/>
              </a:rPr>
              <a:t>Přehled navazující dokumentace</a:t>
            </a:r>
            <a:endParaRPr sz="1400">
              <a:latin typeface="Calibri"/>
              <a:cs typeface="Calibri"/>
            </a:endParaRPr>
          </a:p>
          <a:p>
            <a:pPr lvl="1" marL="550545" indent="-449580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550545" algn="l"/>
                <a:tab pos="551180" algn="l"/>
              </a:tabLst>
            </a:pPr>
            <a:r>
              <a:rPr dirty="0" sz="1200" spc="-5" b="1">
                <a:latin typeface="Calibri"/>
                <a:cs typeface="Calibri"/>
              </a:rPr>
              <a:t>Umístění textu výzvy </a:t>
            </a:r>
            <a:r>
              <a:rPr dirty="0" sz="1200" b="1">
                <a:latin typeface="Calibri"/>
                <a:cs typeface="Calibri"/>
              </a:rPr>
              <a:t>na </a:t>
            </a:r>
            <a:r>
              <a:rPr dirty="0" sz="1200" spc="-5" b="1">
                <a:latin typeface="Calibri"/>
                <a:cs typeface="Calibri"/>
              </a:rPr>
              <a:t>webovém </a:t>
            </a:r>
            <a:r>
              <a:rPr dirty="0" sz="1200" b="1">
                <a:latin typeface="Calibri"/>
                <a:cs typeface="Calibri"/>
              </a:rPr>
              <a:t>portále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MAS</a:t>
            </a:r>
            <a:endParaRPr sz="12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320"/>
              </a:spcBef>
            </a:pPr>
            <a:r>
              <a:rPr dirty="0" sz="1100">
                <a:latin typeface="Calibri"/>
                <a:cs typeface="Calibri"/>
              </a:rPr>
              <a:t>URL </a:t>
            </a:r>
            <a:r>
              <a:rPr dirty="0" sz="1100" spc="-5">
                <a:latin typeface="Calibri"/>
                <a:cs typeface="Calibri"/>
              </a:rPr>
              <a:t>adresa: </a:t>
            </a:r>
            <a:r>
              <a:rPr dirty="0" sz="1100" spc="-5">
                <a:latin typeface="Calibri"/>
                <a:cs typeface="Calibri"/>
                <a:hlinkClick r:id="rId2"/>
              </a:rPr>
              <a:t>www.hanacke-kralovstvi.cz/cz/60/opz</a:t>
            </a:r>
            <a:endParaRPr sz="1100">
              <a:latin typeface="Calibri"/>
              <a:cs typeface="Calibri"/>
            </a:endParaRPr>
          </a:p>
          <a:p>
            <a:pPr lvl="1" marL="550545" indent="-449580">
              <a:lnSpc>
                <a:spcPct val="100000"/>
              </a:lnSpc>
              <a:spcBef>
                <a:spcPts val="620"/>
              </a:spcBef>
              <a:buAutoNum type="arabicPeriod" startAt="2"/>
              <a:tabLst>
                <a:tab pos="550545" algn="l"/>
                <a:tab pos="551180" algn="l"/>
              </a:tabLst>
            </a:pPr>
            <a:r>
              <a:rPr dirty="0" sz="1200" spc="-5" b="1">
                <a:latin typeface="Calibri"/>
                <a:cs typeface="Calibri"/>
              </a:rPr>
              <a:t>Odkaz </a:t>
            </a:r>
            <a:r>
              <a:rPr dirty="0" sz="1200" b="1">
                <a:latin typeface="Calibri"/>
                <a:cs typeface="Calibri"/>
              </a:rPr>
              <a:t>na </a:t>
            </a:r>
            <a:r>
              <a:rPr dirty="0" sz="1200" spc="-5" b="1">
                <a:latin typeface="Calibri"/>
                <a:cs typeface="Calibri"/>
              </a:rPr>
              <a:t>pravidla pro žadatele 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spc="-5" b="1">
                <a:latin typeface="Calibri"/>
                <a:cs typeface="Calibri"/>
              </a:rPr>
              <a:t> příjemce</a:t>
            </a:r>
            <a:endParaRPr sz="12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325"/>
              </a:spcBef>
            </a:pP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podporu a </a:t>
            </a:r>
            <a:r>
              <a:rPr dirty="0" sz="1100" spc="-5">
                <a:latin typeface="Calibri"/>
                <a:cs typeface="Calibri"/>
              </a:rPr>
              <a:t>následně také pro realizaci </a:t>
            </a:r>
            <a:r>
              <a:rPr dirty="0" sz="1100">
                <a:latin typeface="Calibri"/>
                <a:cs typeface="Calibri"/>
              </a:rPr>
              <a:t>podpořených </a:t>
            </a:r>
            <a:r>
              <a:rPr dirty="0" sz="1100" spc="-5">
                <a:latin typeface="Calibri"/>
                <a:cs typeface="Calibri"/>
              </a:rPr>
              <a:t>projektů platí pravidla obsažená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v:</a:t>
            </a:r>
            <a:endParaRPr sz="1100">
              <a:latin typeface="Calibri"/>
              <a:cs typeface="Calibri"/>
            </a:endParaRPr>
          </a:p>
          <a:p>
            <a:pPr lvl="2" marL="558165" marR="67310" indent="-228600">
              <a:lnSpc>
                <a:spcPct val="101800"/>
              </a:lnSpc>
              <a:spcBef>
                <a:spcPts val="50"/>
              </a:spcBef>
              <a:buFont typeface="Symbol"/>
              <a:buChar char=""/>
              <a:tabLst>
                <a:tab pos="558165" algn="l"/>
                <a:tab pos="558800" algn="l"/>
              </a:tabLst>
            </a:pPr>
            <a:r>
              <a:rPr dirty="0" sz="1100" spc="-5">
                <a:latin typeface="Calibri"/>
                <a:cs typeface="Calibri"/>
              </a:rPr>
              <a:t>Obecné </a:t>
            </a:r>
            <a:r>
              <a:rPr dirty="0" sz="1100">
                <a:latin typeface="Calibri"/>
                <a:cs typeface="Calibri"/>
              </a:rPr>
              <a:t>části pravidel pro žadatele 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 </a:t>
            </a:r>
            <a:r>
              <a:rPr dirty="0" sz="1100">
                <a:latin typeface="Calibri"/>
                <a:cs typeface="Calibri"/>
              </a:rPr>
              <a:t>(odkaz </a:t>
            </a:r>
            <a:r>
              <a:rPr dirty="0" sz="1100" spc="-5">
                <a:latin typeface="Calibri"/>
                <a:cs typeface="Calibri"/>
              </a:rPr>
              <a:t>na elektronickou verzi: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https://</a:t>
            </a:r>
            <a:r>
              <a:rPr dirty="0" sz="1100" spc="-5">
                <a:latin typeface="Calibri"/>
                <a:cs typeface="Calibri"/>
                <a:hlinkClick r:id="rId3"/>
              </a:rPr>
              <a:t>www.esfcr.cz/pravidla-pro-zadatele-a-prijemce-opz/-</a:t>
            </a:r>
            <a:endParaRPr sz="1100">
              <a:latin typeface="Calibri"/>
              <a:cs typeface="Calibri"/>
            </a:endParaRPr>
          </a:p>
          <a:p>
            <a:pPr marL="558165">
              <a:lnSpc>
                <a:spcPct val="100000"/>
              </a:lnSpc>
              <a:spcBef>
                <a:spcPts val="25"/>
              </a:spcBef>
            </a:pPr>
            <a:r>
              <a:rPr dirty="0" sz="1100" spc="-5">
                <a:latin typeface="Calibri"/>
                <a:cs typeface="Calibri"/>
              </a:rPr>
              <a:t>/dokument/797767)</a:t>
            </a:r>
            <a:endParaRPr sz="1100">
              <a:latin typeface="Calibri"/>
              <a:cs typeface="Calibri"/>
            </a:endParaRPr>
          </a:p>
          <a:p>
            <a:pPr algn="just" lvl="2" marL="558165" marR="6858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558800" algn="l"/>
              </a:tabLst>
            </a:pPr>
            <a:r>
              <a:rPr dirty="0" sz="1100">
                <a:latin typeface="Calibri"/>
                <a:cs typeface="Calibri"/>
              </a:rPr>
              <a:t>Specifické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části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pravidel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žadatele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příjemce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rámci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OPZ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projekty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-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skutečně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vzniklými  </a:t>
            </a:r>
            <a:r>
              <a:rPr dirty="0" sz="1100">
                <a:latin typeface="Calibri"/>
                <a:cs typeface="Calibri"/>
              </a:rPr>
              <a:t>výdaji a </a:t>
            </a:r>
            <a:r>
              <a:rPr dirty="0" sz="1100" spc="-5">
                <a:latin typeface="Calibri"/>
                <a:cs typeface="Calibri"/>
              </a:rPr>
              <a:t>případně také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nepřímými náklady (odkaz na </a:t>
            </a:r>
            <a:r>
              <a:rPr dirty="0" sz="1100">
                <a:latin typeface="Calibri"/>
                <a:cs typeface="Calibri"/>
              </a:rPr>
              <a:t>elektronickou </a:t>
            </a:r>
            <a:r>
              <a:rPr dirty="0" sz="1100" spc="-5">
                <a:latin typeface="Calibri"/>
                <a:cs typeface="Calibri"/>
              </a:rPr>
              <a:t>verzi:  https://</a:t>
            </a:r>
            <a:r>
              <a:rPr dirty="0" sz="1100" spc="-5">
                <a:latin typeface="Calibri"/>
                <a:cs typeface="Calibri"/>
                <a:hlinkClick r:id="rId4"/>
              </a:rPr>
              <a:t>www.esfcr.cz/pravidla-pro-zadatele-a-prijemce-opz/-/dokument/797817)</a:t>
            </a:r>
            <a:endParaRPr sz="1100">
              <a:latin typeface="Calibri"/>
              <a:cs typeface="Calibri"/>
            </a:endParaRPr>
          </a:p>
          <a:p>
            <a:pPr algn="just" marL="101600" marR="68580">
              <a:lnSpc>
                <a:spcPct val="1014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Řídicí </a:t>
            </a:r>
            <a:r>
              <a:rPr dirty="0" sz="1100">
                <a:latin typeface="Calibri"/>
                <a:cs typeface="Calibri"/>
              </a:rPr>
              <a:t>orgán </a:t>
            </a:r>
            <a:r>
              <a:rPr dirty="0" sz="1100" spc="-10">
                <a:latin typeface="Calibri"/>
                <a:cs typeface="Calibri"/>
              </a:rPr>
              <a:t>je </a:t>
            </a:r>
            <a:r>
              <a:rPr dirty="0" sz="1100" spc="-5">
                <a:latin typeface="Calibri"/>
                <a:cs typeface="Calibri"/>
              </a:rPr>
              <a:t>oprávněn pravidla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průběhu této výzvy </a:t>
            </a:r>
            <a:r>
              <a:rPr dirty="0" sz="1100">
                <a:latin typeface="Calibri"/>
                <a:cs typeface="Calibri"/>
              </a:rPr>
              <a:t>MAS i </a:t>
            </a:r>
            <a:r>
              <a:rPr dirty="0" sz="1100" spc="-5">
                <a:latin typeface="Calibri"/>
                <a:cs typeface="Calibri"/>
              </a:rPr>
              <a:t>během realizace projektů podpořených 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této výzvy aktualizovat. </a:t>
            </a:r>
            <a:r>
              <a:rPr dirty="0" sz="1100">
                <a:latin typeface="Calibri"/>
                <a:cs typeface="Calibri"/>
              </a:rPr>
              <a:t>Aktuální </a:t>
            </a:r>
            <a:r>
              <a:rPr dirty="0" sz="1100" spc="-5">
                <a:latin typeface="Calibri"/>
                <a:cs typeface="Calibri"/>
              </a:rPr>
              <a:t>verze </a:t>
            </a:r>
            <a:r>
              <a:rPr dirty="0" sz="1100">
                <a:latin typeface="Calibri"/>
                <a:cs typeface="Calibri"/>
              </a:rPr>
              <a:t>těchto </a:t>
            </a:r>
            <a:r>
              <a:rPr dirty="0" sz="1100" spc="-5">
                <a:latin typeface="Calibri"/>
                <a:cs typeface="Calibri"/>
              </a:rPr>
              <a:t>dokumentů jsou vždy </a:t>
            </a:r>
            <a:r>
              <a:rPr dirty="0" sz="1100">
                <a:latin typeface="Calibri"/>
                <a:cs typeface="Calibri"/>
              </a:rPr>
              <a:t>k dispozici </a:t>
            </a:r>
            <a:r>
              <a:rPr dirty="0" sz="1100" spc="-5">
                <a:latin typeface="Calibri"/>
                <a:cs typeface="Calibri"/>
              </a:rPr>
              <a:t>na:  https://</a:t>
            </a:r>
            <a:r>
              <a:rPr dirty="0" sz="1100" spc="-5">
                <a:latin typeface="Calibri"/>
                <a:cs typeface="Calibri"/>
                <a:hlinkClick r:id="rId5"/>
              </a:rPr>
              <a:t>www.esfcr.cz/dokumenty-opz </a:t>
            </a:r>
            <a:r>
              <a:rPr dirty="0" sz="1100" spc="-5">
                <a:latin typeface="Calibri"/>
                <a:cs typeface="Calibri"/>
              </a:rPr>
              <a:t>Aktualizace pravidel není změnou této výzvy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lvl="1" marL="550545" indent="-449580">
              <a:lnSpc>
                <a:spcPct val="100000"/>
              </a:lnSpc>
              <a:spcBef>
                <a:spcPts val="710"/>
              </a:spcBef>
              <a:buAutoNum type="arabicPeriod" startAt="3"/>
              <a:tabLst>
                <a:tab pos="550545" algn="l"/>
                <a:tab pos="551180" algn="l"/>
              </a:tabLst>
            </a:pPr>
            <a:r>
              <a:rPr dirty="0" sz="1200" spc="-5" b="1">
                <a:latin typeface="Calibri"/>
                <a:cs typeface="Calibri"/>
              </a:rPr>
              <a:t>Odkaz </a:t>
            </a:r>
            <a:r>
              <a:rPr dirty="0" sz="1200" b="1">
                <a:latin typeface="Calibri"/>
                <a:cs typeface="Calibri"/>
              </a:rPr>
              <a:t>na </a:t>
            </a:r>
            <a:r>
              <a:rPr dirty="0" sz="1200" spc="-5" b="1">
                <a:latin typeface="Calibri"/>
                <a:cs typeface="Calibri"/>
              </a:rPr>
              <a:t>vzor právního aktu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poskytnutí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podpory</a:t>
            </a:r>
            <a:endParaRPr sz="1200">
              <a:latin typeface="Calibri"/>
              <a:cs typeface="Calibri"/>
            </a:endParaRPr>
          </a:p>
          <a:p>
            <a:pPr marL="101600" marR="69215">
              <a:lnSpc>
                <a:spcPct val="101800"/>
              </a:lnSpc>
              <a:spcBef>
                <a:spcPts val="295"/>
              </a:spcBef>
            </a:pP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ohledem na vymezení </a:t>
            </a:r>
            <a:r>
              <a:rPr dirty="0" sz="1100">
                <a:latin typeface="Calibri"/>
                <a:cs typeface="Calibri"/>
              </a:rPr>
              <a:t>oprávněných </a:t>
            </a:r>
            <a:r>
              <a:rPr dirty="0" sz="1100" spc="-5">
                <a:latin typeface="Calibri"/>
                <a:cs typeface="Calibri"/>
              </a:rPr>
              <a:t>žadatelů </a:t>
            </a:r>
            <a:r>
              <a:rPr dirty="0" sz="1100">
                <a:latin typeface="Calibri"/>
                <a:cs typeface="Calibri"/>
              </a:rPr>
              <a:t>(viz část </a:t>
            </a:r>
            <a:r>
              <a:rPr dirty="0" sz="1100" spc="-5">
                <a:latin typeface="Calibri"/>
                <a:cs typeface="Calibri"/>
              </a:rPr>
              <a:t>4.2 této výzvy </a:t>
            </a:r>
            <a:r>
              <a:rPr dirty="0" sz="1100">
                <a:latin typeface="Calibri"/>
                <a:cs typeface="Calibri"/>
              </a:rPr>
              <a:t>MAS jsou </a:t>
            </a:r>
            <a:r>
              <a:rPr dirty="0" sz="1100" spc="-5">
                <a:latin typeface="Calibri"/>
                <a:cs typeface="Calibri"/>
              </a:rPr>
              <a:t>relevantní níže  </a:t>
            </a:r>
            <a:r>
              <a:rPr dirty="0" sz="1100">
                <a:latin typeface="Calibri"/>
                <a:cs typeface="Calibri"/>
              </a:rPr>
              <a:t>uvedené </a:t>
            </a:r>
            <a:r>
              <a:rPr dirty="0" sz="1100" spc="-5">
                <a:latin typeface="Calibri"/>
                <a:cs typeface="Calibri"/>
              </a:rPr>
              <a:t>vzory právních aktů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poskytnutí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podpory:</a:t>
            </a:r>
            <a:endParaRPr sz="1100">
              <a:latin typeface="Calibri"/>
              <a:cs typeface="Calibri"/>
            </a:endParaRPr>
          </a:p>
          <a:p>
            <a:pPr lvl="2" marL="558165" marR="7112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558165" algn="l"/>
                <a:tab pos="558800" algn="l"/>
                <a:tab pos="1036955" algn="l"/>
                <a:tab pos="1878964" algn="l"/>
                <a:tab pos="2172970" algn="l"/>
                <a:tab pos="2994025" algn="l"/>
                <a:tab pos="3601720" algn="l"/>
                <a:tab pos="4197985" algn="l"/>
                <a:tab pos="4557395" algn="l"/>
                <a:tab pos="5554980" algn="l"/>
              </a:tabLst>
            </a:pPr>
            <a:r>
              <a:rPr dirty="0" sz="1100" spc="-5">
                <a:latin typeface="Calibri"/>
                <a:cs typeface="Calibri"/>
              </a:rPr>
              <a:t>V</a:t>
            </a:r>
            <a:r>
              <a:rPr dirty="0" sz="1100" spc="-10">
                <a:latin typeface="Calibri"/>
                <a:cs typeface="Calibri"/>
              </a:rPr>
              <a:t>z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r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15">
                <a:latin typeface="Calibri"/>
                <a:cs typeface="Calibri"/>
              </a:rPr>
              <a:t>r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zh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dnu</a:t>
            </a:r>
            <a:r>
              <a:rPr dirty="0" sz="1100">
                <a:latin typeface="Calibri"/>
                <a:cs typeface="Calibri"/>
              </a:rPr>
              <a:t>tí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p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s</a:t>
            </a:r>
            <a:r>
              <a:rPr dirty="0" sz="1100">
                <a:latin typeface="Calibri"/>
                <a:cs typeface="Calibri"/>
              </a:rPr>
              <a:t>kytn</a:t>
            </a:r>
            <a:r>
              <a:rPr dirty="0" sz="1100" spc="-10">
                <a:latin typeface="Calibri"/>
                <a:cs typeface="Calibri"/>
              </a:rPr>
              <a:t>u</a:t>
            </a:r>
            <a:r>
              <a:rPr dirty="0" sz="1100">
                <a:latin typeface="Calibri"/>
                <a:cs typeface="Calibri"/>
              </a:rPr>
              <a:t>tí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20">
                <a:latin typeface="Calibri"/>
                <a:cs typeface="Calibri"/>
              </a:rPr>
              <a:t>d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ta</a:t>
            </a:r>
            <a:r>
              <a:rPr dirty="0" sz="1100" spc="-10">
                <a:latin typeface="Calibri"/>
                <a:cs typeface="Calibri"/>
              </a:rPr>
              <a:t>c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15">
                <a:latin typeface="Calibri"/>
                <a:cs typeface="Calibri"/>
              </a:rPr>
              <a:t>(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>
                <a:latin typeface="Calibri"/>
                <a:cs typeface="Calibri"/>
              </a:rPr>
              <a:t>kaz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n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l</a:t>
            </a:r>
            <a:r>
              <a:rPr dirty="0" sz="1100">
                <a:latin typeface="Calibri"/>
                <a:cs typeface="Calibri"/>
              </a:rPr>
              <a:t>ekt</a:t>
            </a:r>
            <a:r>
              <a:rPr dirty="0" sz="1100" spc="-15">
                <a:latin typeface="Calibri"/>
                <a:cs typeface="Calibri"/>
              </a:rPr>
              <a:t>r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n</a:t>
            </a:r>
            <a:r>
              <a:rPr dirty="0" sz="1100">
                <a:latin typeface="Calibri"/>
                <a:cs typeface="Calibri"/>
              </a:rPr>
              <a:t>ic</a:t>
            </a:r>
            <a:r>
              <a:rPr dirty="0" sz="1100" spc="-15">
                <a:latin typeface="Calibri"/>
                <a:cs typeface="Calibri"/>
              </a:rPr>
              <a:t>k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u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verz</a:t>
            </a:r>
            <a:r>
              <a:rPr dirty="0" sz="1100" spc="-20">
                <a:latin typeface="Calibri"/>
                <a:cs typeface="Calibri"/>
              </a:rPr>
              <a:t>i</a:t>
            </a:r>
            <a:r>
              <a:rPr dirty="0" sz="1100">
                <a:latin typeface="Calibri"/>
                <a:cs typeface="Calibri"/>
              </a:rPr>
              <a:t>:  </a:t>
            </a:r>
            <a:r>
              <a:rPr dirty="0" sz="1100" spc="-5">
                <a:latin typeface="Calibri"/>
                <a:cs typeface="Calibri"/>
              </a:rPr>
              <a:t>https://</a:t>
            </a:r>
            <a:r>
              <a:rPr dirty="0" sz="1100" spc="-5">
                <a:latin typeface="Calibri"/>
                <a:cs typeface="Calibri"/>
                <a:hlinkClick r:id="rId6"/>
              </a:rPr>
              <a:t>www.esfcr.cz/formulare-pro-uzavreni-pravniho-aktu-a-vzory-pravnich-aktu-o- </a:t>
            </a:r>
            <a:r>
              <a:rPr dirty="0" sz="1100" spc="-5">
                <a:latin typeface="Calibri"/>
                <a:cs typeface="Calibri"/>
              </a:rPr>
              <a:t> poskytnuti-podpory-na-projekt-opz)</a:t>
            </a:r>
            <a:endParaRPr sz="1100">
              <a:latin typeface="Calibri"/>
              <a:cs typeface="Calibri"/>
            </a:endParaRPr>
          </a:p>
          <a:p>
            <a:pPr algn="just" marL="101600" marR="67945">
              <a:lnSpc>
                <a:spcPct val="101499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Řídicí </a:t>
            </a:r>
            <a:r>
              <a:rPr dirty="0" sz="1100">
                <a:latin typeface="Calibri"/>
                <a:cs typeface="Calibri"/>
              </a:rPr>
              <a:t>orgán </a:t>
            </a:r>
            <a:r>
              <a:rPr dirty="0" sz="1100" spc="-5">
                <a:latin typeface="Calibri"/>
                <a:cs typeface="Calibri"/>
              </a:rPr>
              <a:t>Operačního </a:t>
            </a:r>
            <a:r>
              <a:rPr dirty="0" sz="1100">
                <a:latin typeface="Calibri"/>
                <a:cs typeface="Calibri"/>
              </a:rPr>
              <a:t>programu </a:t>
            </a:r>
            <a:r>
              <a:rPr dirty="0" sz="1100" spc="-5">
                <a:latin typeface="Calibri"/>
                <a:cs typeface="Calibri"/>
              </a:rPr>
              <a:t>Zaměstnanost </a:t>
            </a:r>
            <a:r>
              <a:rPr dirty="0" sz="1100" spc="-10">
                <a:latin typeface="Calibri"/>
                <a:cs typeface="Calibri"/>
              </a:rPr>
              <a:t>je </a:t>
            </a:r>
            <a:r>
              <a:rPr dirty="0" sz="1100" spc="-5">
                <a:latin typeface="Calibri"/>
                <a:cs typeface="Calibri"/>
              </a:rPr>
              <a:t>oprávněn vzory právních </a:t>
            </a:r>
            <a:r>
              <a:rPr dirty="0" sz="1100">
                <a:latin typeface="Calibri"/>
                <a:cs typeface="Calibri"/>
              </a:rPr>
              <a:t>aktů o </a:t>
            </a:r>
            <a:r>
              <a:rPr dirty="0" sz="1100" spc="-5">
                <a:latin typeface="Calibri"/>
                <a:cs typeface="Calibri"/>
              </a:rPr>
              <a:t>poskytnutí  </a:t>
            </a:r>
            <a:r>
              <a:rPr dirty="0" sz="1100">
                <a:latin typeface="Calibri"/>
                <a:cs typeface="Calibri"/>
              </a:rPr>
              <a:t>podpory v </a:t>
            </a:r>
            <a:r>
              <a:rPr dirty="0" sz="1100" spc="-5">
                <a:latin typeface="Calibri"/>
                <a:cs typeface="Calibri"/>
              </a:rPr>
              <a:t>průběhu této výzvy </a:t>
            </a:r>
            <a:r>
              <a:rPr dirty="0" sz="1100">
                <a:latin typeface="Calibri"/>
                <a:cs typeface="Calibri"/>
              </a:rPr>
              <a:t>MAS i </a:t>
            </a:r>
            <a:r>
              <a:rPr dirty="0" sz="1100" spc="-5">
                <a:latin typeface="Calibri"/>
                <a:cs typeface="Calibri"/>
              </a:rPr>
              <a:t>během realizace projektů </a:t>
            </a:r>
            <a:r>
              <a:rPr dirty="0" sz="1100">
                <a:latin typeface="Calibri"/>
                <a:cs typeface="Calibri"/>
              </a:rPr>
              <a:t>podpořených v </a:t>
            </a:r>
            <a:r>
              <a:rPr dirty="0" sz="1100" spc="-5">
                <a:latin typeface="Calibri"/>
                <a:cs typeface="Calibri"/>
              </a:rPr>
              <a:t>rámci této výzvy </a:t>
            </a:r>
            <a:r>
              <a:rPr dirty="0" sz="1100">
                <a:latin typeface="Calibri"/>
                <a:cs typeface="Calibri"/>
              </a:rPr>
              <a:t>MAS  </a:t>
            </a:r>
            <a:r>
              <a:rPr dirty="0" sz="1100" spc="-5">
                <a:latin typeface="Calibri"/>
                <a:cs typeface="Calibri"/>
              </a:rPr>
              <a:t>aktualizovat. </a:t>
            </a:r>
            <a:r>
              <a:rPr dirty="0" sz="1100">
                <a:latin typeface="Calibri"/>
                <a:cs typeface="Calibri"/>
              </a:rPr>
              <a:t>Aktuální verze </a:t>
            </a:r>
            <a:r>
              <a:rPr dirty="0" sz="1100" spc="-5">
                <a:latin typeface="Calibri"/>
                <a:cs typeface="Calibri"/>
              </a:rPr>
              <a:t>těchto dokumentů jsou vždy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dispozici </a:t>
            </a:r>
            <a:r>
              <a:rPr dirty="0" sz="1100">
                <a:latin typeface="Calibri"/>
                <a:cs typeface="Calibri"/>
              </a:rPr>
              <a:t>na:  </a:t>
            </a:r>
            <a:r>
              <a:rPr dirty="0" sz="1100" spc="-5">
                <a:latin typeface="Calibri"/>
                <a:cs typeface="Calibri"/>
              </a:rPr>
              <a:t>https://</a:t>
            </a:r>
            <a:r>
              <a:rPr dirty="0" sz="1100" spc="-5">
                <a:latin typeface="Calibri"/>
                <a:cs typeface="Calibri"/>
                <a:hlinkClick r:id="rId5"/>
              </a:rPr>
              <a:t>www.esfcr.cz/dokumenty-opz </a:t>
            </a:r>
            <a:r>
              <a:rPr dirty="0" sz="1100">
                <a:latin typeface="Calibri"/>
                <a:cs typeface="Calibri"/>
              </a:rPr>
              <a:t>. </a:t>
            </a:r>
            <a:r>
              <a:rPr dirty="0" sz="1100" spc="-5">
                <a:latin typeface="Calibri"/>
                <a:cs typeface="Calibri"/>
              </a:rPr>
              <a:t>Aktualizace vzorů právních </a:t>
            </a:r>
            <a:r>
              <a:rPr dirty="0" sz="1100">
                <a:latin typeface="Calibri"/>
                <a:cs typeface="Calibri"/>
              </a:rPr>
              <a:t>aktů </a:t>
            </a:r>
            <a:r>
              <a:rPr dirty="0" sz="1100" spc="-5">
                <a:latin typeface="Calibri"/>
                <a:cs typeface="Calibri"/>
              </a:rPr>
              <a:t>není změnou této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výzvy.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9464" y="9443922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61364" y="9495231"/>
            <a:ext cx="5375275" cy="302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3148" sz="900">
                <a:latin typeface="Calibri"/>
                <a:cs typeface="Calibri"/>
              </a:rPr>
              <a:t>9 </a:t>
            </a:r>
            <a:r>
              <a:rPr dirty="0" sz="900" spc="-5">
                <a:latin typeface="Calibri"/>
                <a:cs typeface="Calibri"/>
              </a:rPr>
              <a:t>Tj. Ministerstvo práce </a:t>
            </a:r>
            <a:r>
              <a:rPr dirty="0" sz="900">
                <a:latin typeface="Calibri"/>
                <a:cs typeface="Calibri"/>
              </a:rPr>
              <a:t>a </a:t>
            </a:r>
            <a:r>
              <a:rPr dirty="0" sz="900" spc="-5">
                <a:latin typeface="Calibri"/>
                <a:cs typeface="Calibri"/>
              </a:rPr>
              <a:t>sociálních </a:t>
            </a:r>
            <a:r>
              <a:rPr dirty="0" sz="900">
                <a:latin typeface="Calibri"/>
                <a:cs typeface="Calibri"/>
              </a:rPr>
              <a:t>věcí, </a:t>
            </a:r>
            <a:r>
              <a:rPr dirty="0" sz="900" spc="-5">
                <a:latin typeface="Calibri"/>
                <a:cs typeface="Calibri"/>
              </a:rPr>
              <a:t>na jehož </a:t>
            </a:r>
            <a:r>
              <a:rPr dirty="0" sz="900">
                <a:latin typeface="Calibri"/>
                <a:cs typeface="Calibri"/>
              </a:rPr>
              <a:t>výzvu k </a:t>
            </a:r>
            <a:r>
              <a:rPr dirty="0" sz="900" spc="-5">
                <a:latin typeface="Calibri"/>
                <a:cs typeface="Calibri"/>
              </a:rPr>
              <a:t>předkládání žádostí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podporu </a:t>
            </a:r>
            <a:r>
              <a:rPr dirty="0" sz="900">
                <a:latin typeface="Calibri"/>
                <a:cs typeface="Calibri"/>
              </a:rPr>
              <a:t>tato výzva </a:t>
            </a:r>
            <a:r>
              <a:rPr dirty="0" sz="900" spc="-5">
                <a:latin typeface="Calibri"/>
                <a:cs typeface="Calibri"/>
              </a:rPr>
              <a:t>MAS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navazuje.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baseline="23148" sz="900" spc="-7">
                <a:latin typeface="Calibri"/>
                <a:cs typeface="Calibri"/>
              </a:rPr>
              <a:t>10 </a:t>
            </a:r>
            <a:r>
              <a:rPr dirty="0" sz="900">
                <a:latin typeface="Calibri"/>
                <a:cs typeface="Calibri"/>
              </a:rPr>
              <a:t>Pouze v </a:t>
            </a:r>
            <a:r>
              <a:rPr dirty="0" sz="900" spc="-5">
                <a:latin typeface="Calibri"/>
                <a:cs typeface="Calibri"/>
              </a:rPr>
              <a:t>relevantních</a:t>
            </a:r>
            <a:r>
              <a:rPr dirty="0" sz="900" spc="-7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případech.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764" y="1145395"/>
            <a:ext cx="5081270" cy="2722880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9"/>
              </a:spcBef>
              <a:tabLst>
                <a:tab pos="461645" algn="l"/>
              </a:tabLst>
            </a:pPr>
            <a:r>
              <a:rPr dirty="0" sz="1200" spc="-5" b="1">
                <a:latin typeface="Calibri"/>
                <a:cs typeface="Calibri"/>
              </a:rPr>
              <a:t>10.4.	Odkaz </a:t>
            </a:r>
            <a:r>
              <a:rPr dirty="0" sz="1200" b="1">
                <a:latin typeface="Calibri"/>
                <a:cs typeface="Calibri"/>
              </a:rPr>
              <a:t>na </a:t>
            </a:r>
            <a:r>
              <a:rPr dirty="0" sz="1200" spc="-5" b="1">
                <a:latin typeface="Calibri"/>
                <a:cs typeface="Calibri"/>
              </a:rPr>
              <a:t>případné další relevantní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dokumenty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100" spc="-5">
                <a:latin typeface="Calibri"/>
                <a:cs typeface="Calibri"/>
              </a:rPr>
              <a:t>Strategie CLLD </a:t>
            </a:r>
            <a:r>
              <a:rPr dirty="0" sz="1100">
                <a:latin typeface="Calibri"/>
                <a:cs typeface="Calibri"/>
              </a:rPr>
              <a:t>MAS </a:t>
            </a:r>
            <a:r>
              <a:rPr dirty="0" sz="1100" spc="-5">
                <a:latin typeface="Calibri"/>
                <a:cs typeface="Calibri"/>
              </a:rPr>
              <a:t>Hanácké Království z.s. 2014-2020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00" spc="-5">
                <a:latin typeface="Calibri"/>
                <a:cs typeface="Calibri"/>
              </a:rPr>
              <a:t>(Dostupné zde: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  <a:hlinkClick r:id="rId2"/>
              </a:rPr>
              <a:t>http://hanacke-kralovstvi.cz/cz/4/sclld-mas-2014)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118554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Stanovy, </a:t>
            </a:r>
            <a:r>
              <a:rPr dirty="0" sz="1100">
                <a:latin typeface="Calibri"/>
                <a:cs typeface="Calibri"/>
              </a:rPr>
              <a:t>Jednací řád a </a:t>
            </a:r>
            <a:r>
              <a:rPr dirty="0" sz="1100" spc="-5">
                <a:latin typeface="Calibri"/>
                <a:cs typeface="Calibri"/>
              </a:rPr>
              <a:t>další dokumenty </a:t>
            </a:r>
            <a:r>
              <a:rPr dirty="0" sz="1100">
                <a:latin typeface="Calibri"/>
                <a:cs typeface="Calibri"/>
              </a:rPr>
              <a:t>MAS </a:t>
            </a:r>
            <a:r>
              <a:rPr dirty="0" sz="1100" spc="-5">
                <a:latin typeface="Calibri"/>
                <a:cs typeface="Calibri"/>
              </a:rPr>
              <a:t>Hanácké Království, z.s.  (Dostupné zde: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  <a:hlinkClick r:id="rId3"/>
              </a:rPr>
              <a:t>http://hanacke-kralovstvi.cz/cz/7/dokumenty)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61645" algn="l"/>
              </a:tabLst>
            </a:pPr>
            <a:r>
              <a:rPr dirty="0" sz="1400" spc="-5" b="1">
                <a:latin typeface="Calibri"/>
                <a:cs typeface="Calibri"/>
              </a:rPr>
              <a:t>11.	Přílohy výzvy </a:t>
            </a:r>
            <a:r>
              <a:rPr dirty="0" sz="1400" b="1">
                <a:latin typeface="Calibri"/>
                <a:cs typeface="Calibri"/>
              </a:rPr>
              <a:t>MAS k </a:t>
            </a:r>
            <a:r>
              <a:rPr dirty="0" sz="1400" spc="-5" b="1">
                <a:latin typeface="Calibri"/>
                <a:cs typeface="Calibri"/>
              </a:rPr>
              <a:t>předkládání žádostí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podporu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Informace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způsobu hodnocení </a:t>
            </a:r>
            <a:r>
              <a:rPr dirty="0" sz="1100">
                <a:latin typeface="Calibri"/>
                <a:cs typeface="Calibri"/>
              </a:rPr>
              <a:t>a výběru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projektů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241300" algn="l"/>
              </a:tabLst>
            </a:pPr>
            <a:r>
              <a:rPr dirty="0" sz="1100">
                <a:latin typeface="Calibri"/>
                <a:cs typeface="Calibri"/>
              </a:rPr>
              <a:t>Popis </a:t>
            </a:r>
            <a:r>
              <a:rPr dirty="0" sz="1100" spc="-5">
                <a:latin typeface="Calibri"/>
                <a:cs typeface="Calibri"/>
              </a:rPr>
              <a:t>podporovaných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aktivit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Principy komunitní sociální </a:t>
            </a:r>
            <a:r>
              <a:rPr dirty="0" sz="1100">
                <a:latin typeface="Calibri"/>
                <a:cs typeface="Calibri"/>
              </a:rPr>
              <a:t>práce a </a:t>
            </a:r>
            <a:r>
              <a:rPr dirty="0" sz="1100" spc="-5">
                <a:latin typeface="Calibri"/>
                <a:cs typeface="Calibri"/>
              </a:rPr>
              <a:t>vodítka </a:t>
            </a:r>
            <a:r>
              <a:rPr dirty="0" sz="1100" spc="-1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předkládání projektů komunitní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práce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241300" algn="l"/>
              </a:tabLst>
            </a:pPr>
            <a:r>
              <a:rPr dirty="0" sz="1100">
                <a:latin typeface="Calibri"/>
                <a:cs typeface="Calibri"/>
              </a:rPr>
              <a:t>Údaje o </a:t>
            </a:r>
            <a:r>
              <a:rPr dirty="0" sz="1100" spc="-5">
                <a:latin typeface="Calibri"/>
                <a:cs typeface="Calibri"/>
              </a:rPr>
              <a:t>sociální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službě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Podpora sociálních služeb na </a:t>
            </a:r>
            <a:r>
              <a:rPr dirty="0" sz="1100">
                <a:latin typeface="Calibri"/>
                <a:cs typeface="Calibri"/>
              </a:rPr>
              <a:t>území MAS z </a:t>
            </a:r>
            <a:r>
              <a:rPr dirty="0" sz="1100" spc="-5">
                <a:latin typeface="Calibri"/>
                <a:cs typeface="Calibri"/>
              </a:rPr>
              <a:t>OPZ </a:t>
            </a:r>
            <a:r>
              <a:rPr dirty="0" sz="1100">
                <a:latin typeface="Calibri"/>
                <a:cs typeface="Calibri"/>
              </a:rPr>
              <a:t>– </a:t>
            </a:r>
            <a:r>
              <a:rPr dirty="0" sz="1100" spc="-5">
                <a:latin typeface="Calibri"/>
                <a:cs typeface="Calibri"/>
              </a:rPr>
              <a:t>Vyrovnávací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platba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Pomůcka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vyplnění přílohy </a:t>
            </a:r>
            <a:r>
              <a:rPr dirty="0" sz="1100">
                <a:latin typeface="Calibri"/>
                <a:cs typeface="Calibri"/>
              </a:rPr>
              <a:t>Údaje o </a:t>
            </a:r>
            <a:r>
              <a:rPr dirty="0" sz="1100" spc="-5">
                <a:latin typeface="Calibri"/>
                <a:cs typeface="Calibri"/>
              </a:rPr>
              <a:t>sociální službě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241300" algn="l"/>
              </a:tabLst>
            </a:pPr>
            <a:r>
              <a:rPr dirty="0" sz="1100">
                <a:latin typeface="Calibri"/>
                <a:cs typeface="Calibri"/>
              </a:rPr>
              <a:t>Přehled čerpání </a:t>
            </a:r>
            <a:r>
              <a:rPr dirty="0" sz="1100" spc="-5">
                <a:latin typeface="Calibri"/>
                <a:cs typeface="Calibri"/>
              </a:rPr>
              <a:t>vyrovnávací </a:t>
            </a:r>
            <a:r>
              <a:rPr dirty="0" sz="1100">
                <a:latin typeface="Calibri"/>
                <a:cs typeface="Calibri"/>
              </a:rPr>
              <a:t>platby </a:t>
            </a:r>
            <a:r>
              <a:rPr dirty="0" sz="1100" spc="-5">
                <a:latin typeface="Calibri"/>
                <a:cs typeface="Calibri"/>
              </a:rPr>
              <a:t>na sociální službu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(skutečnost)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728" y="3970146"/>
            <a:ext cx="5600700" cy="82486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731520" marR="5080" indent="-719455">
              <a:lnSpc>
                <a:spcPct val="101499"/>
              </a:lnSpc>
              <a:spcBef>
                <a:spcPts val="55"/>
              </a:spcBef>
            </a:pPr>
            <a:r>
              <a:rPr dirty="0" sz="2600" spc="-5" b="1">
                <a:solidFill>
                  <a:srgbClr val="4F81BC"/>
                </a:solidFill>
                <a:latin typeface="Calibri"/>
                <a:cs typeface="Calibri"/>
              </a:rPr>
              <a:t>Výzva MAS </a:t>
            </a:r>
            <a:r>
              <a:rPr dirty="0" sz="2600" b="1">
                <a:solidFill>
                  <a:srgbClr val="4F81BC"/>
                </a:solidFill>
                <a:latin typeface="Calibri"/>
                <a:cs typeface="Calibri"/>
              </a:rPr>
              <a:t>Hanácké </a:t>
            </a:r>
            <a:r>
              <a:rPr dirty="0" sz="2600" spc="-5" b="1">
                <a:solidFill>
                  <a:srgbClr val="4F81BC"/>
                </a:solidFill>
                <a:latin typeface="Calibri"/>
                <a:cs typeface="Calibri"/>
              </a:rPr>
              <a:t>Království </a:t>
            </a:r>
            <a:r>
              <a:rPr dirty="0" sz="2600" b="1">
                <a:solidFill>
                  <a:srgbClr val="4F81BC"/>
                </a:solidFill>
                <a:latin typeface="Calibri"/>
                <a:cs typeface="Calibri"/>
              </a:rPr>
              <a:t>– Sociální  </a:t>
            </a:r>
            <a:r>
              <a:rPr dirty="0" sz="2600" spc="-5" b="1">
                <a:solidFill>
                  <a:srgbClr val="4F81BC"/>
                </a:solidFill>
                <a:latin typeface="Calibri"/>
                <a:cs typeface="Calibri"/>
              </a:rPr>
              <a:t>služby </a:t>
            </a:r>
            <a:r>
              <a:rPr dirty="0" sz="2600" b="1">
                <a:solidFill>
                  <a:srgbClr val="4F81BC"/>
                </a:solidFill>
                <a:latin typeface="Calibri"/>
                <a:cs typeface="Calibri"/>
              </a:rPr>
              <a:t>a </a:t>
            </a:r>
            <a:r>
              <a:rPr dirty="0" sz="2600" spc="-5" b="1">
                <a:solidFill>
                  <a:srgbClr val="4F81BC"/>
                </a:solidFill>
                <a:latin typeface="Calibri"/>
                <a:cs typeface="Calibri"/>
              </a:rPr>
              <a:t>sociální začleňování </a:t>
            </a:r>
            <a:r>
              <a:rPr dirty="0" sz="2600" b="1">
                <a:solidFill>
                  <a:srgbClr val="4F81BC"/>
                </a:solidFill>
                <a:latin typeface="Calibri"/>
                <a:cs typeface="Calibri"/>
              </a:rPr>
              <a:t>I.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764" y="1183893"/>
            <a:ext cx="55397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Výzva Místní </a:t>
            </a:r>
            <a:r>
              <a:rPr dirty="0" sz="1800">
                <a:latin typeface="Calibri"/>
                <a:cs typeface="Calibri"/>
              </a:rPr>
              <a:t>akční skupiny k </a:t>
            </a:r>
            <a:r>
              <a:rPr dirty="0" sz="1800" spc="-5">
                <a:latin typeface="Calibri"/>
                <a:cs typeface="Calibri"/>
              </a:rPr>
              <a:t>předkládání </a:t>
            </a:r>
            <a:r>
              <a:rPr dirty="0" sz="1800">
                <a:latin typeface="Calibri"/>
                <a:cs typeface="Calibri"/>
              </a:rPr>
              <a:t>žádostí o</a:t>
            </a:r>
            <a:r>
              <a:rPr dirty="0" sz="1800" spc="-6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podporu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6764" y="1651761"/>
            <a:ext cx="4575810" cy="92265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Místní </a:t>
            </a:r>
            <a:r>
              <a:rPr dirty="0" sz="1100" spc="-5">
                <a:latin typeface="Calibri"/>
                <a:cs typeface="Calibri"/>
              </a:rPr>
              <a:t>akční skupina </a:t>
            </a:r>
            <a:r>
              <a:rPr dirty="0" sz="1100">
                <a:latin typeface="Calibri"/>
                <a:cs typeface="Calibri"/>
              </a:rPr>
              <a:t>MAS Hanácké </a:t>
            </a:r>
            <a:r>
              <a:rPr dirty="0" sz="1100" spc="-5">
                <a:latin typeface="Calibri"/>
                <a:cs typeface="Calibri"/>
              </a:rPr>
              <a:t>Království </a:t>
            </a:r>
            <a:r>
              <a:rPr dirty="0" sz="1100">
                <a:latin typeface="Calibri"/>
                <a:cs typeface="Calibri"/>
              </a:rPr>
              <a:t>IČ </a:t>
            </a:r>
            <a:r>
              <a:rPr dirty="0" sz="1100" spc="-5">
                <a:latin typeface="Calibri"/>
                <a:cs typeface="Calibri"/>
              </a:rPr>
              <a:t>26661128 (dále také </a:t>
            </a:r>
            <a:r>
              <a:rPr dirty="0" sz="1100">
                <a:latin typeface="Calibri"/>
                <a:cs typeface="Calibri"/>
              </a:rPr>
              <a:t>jen „MAS“)  vyhlašuje </a:t>
            </a:r>
            <a:r>
              <a:rPr dirty="0" sz="1100" spc="-5">
                <a:latin typeface="Calibri"/>
                <a:cs typeface="Calibri"/>
              </a:rPr>
              <a:t>výzvu </a:t>
            </a:r>
            <a:r>
              <a:rPr dirty="0" sz="1100">
                <a:latin typeface="Calibri"/>
                <a:cs typeface="Calibri"/>
              </a:rPr>
              <a:t>MAS k </a:t>
            </a:r>
            <a:r>
              <a:rPr dirty="0" sz="1100" spc="-5">
                <a:latin typeface="Calibri"/>
                <a:cs typeface="Calibri"/>
              </a:rPr>
              <a:t>předkládání žádostí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podporu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Zaměstnanost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5" b="1">
                <a:latin typeface="Calibri"/>
                <a:cs typeface="Calibri"/>
              </a:rPr>
              <a:t>1. </a:t>
            </a:r>
            <a:r>
              <a:rPr dirty="0" sz="1400" b="1">
                <a:latin typeface="Calibri"/>
                <a:cs typeface="Calibri"/>
              </a:rPr>
              <a:t>Identifikace </a:t>
            </a:r>
            <a:r>
              <a:rPr dirty="0" sz="1400" spc="-5" b="1">
                <a:latin typeface="Calibri"/>
                <a:cs typeface="Calibri"/>
              </a:rPr>
              <a:t>výzvy</a:t>
            </a:r>
            <a:r>
              <a:rPr dirty="0" sz="1400" spc="5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ŘO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68044" y="2648965"/>
          <a:ext cx="5696585" cy="1815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4815"/>
                <a:gridCol w="2722880"/>
              </a:tblGrid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Prioritní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osa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 Sociální začleňování a boj s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chudobou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Investiční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priorita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 marR="343535">
                        <a:lnSpc>
                          <a:spcPct val="102000"/>
                        </a:lnSpc>
                        <a:spcBef>
                          <a:spcPts val="24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2.3 Strategie komunitně vedeného místního  rozvoje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7496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Specifický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cíl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 marR="205104">
                        <a:lnSpc>
                          <a:spcPct val="102000"/>
                        </a:lnSpc>
                        <a:spcBef>
                          <a:spcPts val="24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2.3.1 Zvýšit zapojení lokálních aktérů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řešení  problémů nezaměstnanosti a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sociálního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začleňování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venkovských oblastech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" b="1">
                          <a:latin typeface="Calibri"/>
                          <a:cs typeface="Calibri"/>
                        </a:rPr>
                        <a:t>Číslo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výzvy,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které je výzva MAS</a:t>
                      </a:r>
                      <a:r>
                        <a:rPr dirty="0" sz="10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zařazena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03_16_047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191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Název výzvy, do které je výzva MAS</a:t>
                      </a:r>
                      <a:r>
                        <a:rPr dirty="0" sz="10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zařazena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 marR="167005">
                        <a:lnSpc>
                          <a:spcPct val="102000"/>
                        </a:lnSpc>
                        <a:spcBef>
                          <a:spcPts val="24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Výzva pro MAS na podporu strategií komunitně  vedeného místního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rozvoje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6764" y="4783962"/>
            <a:ext cx="195897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 b="1">
                <a:latin typeface="Calibri"/>
                <a:cs typeface="Calibri"/>
              </a:rPr>
              <a:t>2. </a:t>
            </a:r>
            <a:r>
              <a:rPr dirty="0" sz="1400" b="1">
                <a:latin typeface="Calibri"/>
                <a:cs typeface="Calibri"/>
              </a:rPr>
              <a:t>Identifikace </a:t>
            </a:r>
            <a:r>
              <a:rPr dirty="0" sz="1400" spc="-5" b="1">
                <a:latin typeface="Calibri"/>
                <a:cs typeface="Calibri"/>
              </a:rPr>
              <a:t>výzvy</a:t>
            </a:r>
            <a:r>
              <a:rPr dirty="0" sz="1400" spc="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MAS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68044" y="5098414"/>
          <a:ext cx="5696585" cy="1266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7675"/>
                <a:gridCol w="2700020"/>
              </a:tblGrid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" b="1">
                          <a:latin typeface="Calibri"/>
                          <a:cs typeface="Calibri"/>
                        </a:rPr>
                        <a:t>Číslo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výzvy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MAS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957/03_16_047/CLLD_16_01_114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1667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Název výzvy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MAS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 marR="153670">
                        <a:lnSpc>
                          <a:spcPct val="102000"/>
                        </a:lnSpc>
                        <a:spcBef>
                          <a:spcPts val="24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Výzva MAS Hanácké Království – Sociální služby  a sociální začleňování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I.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Druh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výzvy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MAS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61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Kolová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61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445">
                <a:tc>
                  <a:txBody>
                    <a:bodyPr/>
                    <a:lstStyle/>
                    <a:p>
                      <a:pPr marL="104775" marR="171450">
                        <a:lnSpc>
                          <a:spcPct val="101000"/>
                        </a:lnSpc>
                        <a:spcBef>
                          <a:spcPts val="2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Určení z hlediska konkurence mezi projekty v rámci  výzvy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MAS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Otevřená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61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6764" y="6684644"/>
            <a:ext cx="153225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 b="1">
                <a:latin typeface="Calibri"/>
                <a:cs typeface="Calibri"/>
              </a:rPr>
              <a:t>3. </a:t>
            </a:r>
            <a:r>
              <a:rPr dirty="0" sz="1400" b="1">
                <a:latin typeface="Calibri"/>
                <a:cs typeface="Calibri"/>
              </a:rPr>
              <a:t>Časové</a:t>
            </a:r>
            <a:r>
              <a:rPr dirty="0" sz="1400" spc="1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nastavení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68044" y="6999096"/>
          <a:ext cx="5696585" cy="1742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5605"/>
                <a:gridCol w="2751455"/>
              </a:tblGrid>
              <a:tr h="237743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Datum vyhlášení výzvy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MAS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20. 5.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2019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Datum zpřístupnění žádosti o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podporu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20. 5. 2019, 12:00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hodin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Datum zahájení příjmu žádostí o</a:t>
                      </a:r>
                      <a:r>
                        <a:rPr dirty="0" sz="10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podporu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20. 5. 2019, 12:00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hodin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Datum ukončení příjmu žádostí o</a:t>
                      </a:r>
                      <a:r>
                        <a:rPr dirty="0" sz="10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podporu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1. 7. 2019, 12:00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hodin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191">
                <a:tc>
                  <a:txBody>
                    <a:bodyPr/>
                    <a:lstStyle/>
                    <a:p>
                      <a:pPr marL="104775" marR="306705">
                        <a:lnSpc>
                          <a:spcPct val="102000"/>
                        </a:lnSpc>
                        <a:spcBef>
                          <a:spcPts val="24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Maximální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délka, na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kterou je žadatel oprávněn  projekt naplánovat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36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měsíců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2048">
                <a:tc>
                  <a:txBody>
                    <a:bodyPr/>
                    <a:lstStyle/>
                    <a:p>
                      <a:pPr marL="104775" marR="424180">
                        <a:lnSpc>
                          <a:spcPct val="101000"/>
                        </a:lnSpc>
                        <a:spcBef>
                          <a:spcPts val="260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Nejzazší datum pro ukončení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fyzické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realizace  projektu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31. 12. 2022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86764" y="8890253"/>
            <a:ext cx="5165090" cy="605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240029" algn="l"/>
              </a:tabLst>
            </a:pPr>
            <a:r>
              <a:rPr dirty="0" sz="1400" b="1">
                <a:latin typeface="Calibri"/>
                <a:cs typeface="Calibri"/>
              </a:rPr>
              <a:t>Informace o </a:t>
            </a:r>
            <a:r>
              <a:rPr dirty="0" sz="1400" spc="-5" b="1">
                <a:latin typeface="Calibri"/>
                <a:cs typeface="Calibri"/>
              </a:rPr>
              <a:t>formě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podpory</a:t>
            </a:r>
            <a:endParaRPr sz="1400">
              <a:latin typeface="Calibri"/>
              <a:cs typeface="Calibri"/>
            </a:endParaRPr>
          </a:p>
          <a:p>
            <a:pPr lvl="1" marL="461645" indent="-449580">
              <a:lnSpc>
                <a:spcPct val="100000"/>
              </a:lnSpc>
              <a:spcBef>
                <a:spcPts val="45"/>
              </a:spcBef>
              <a:buAutoNum type="arabicPeriod"/>
              <a:tabLst>
                <a:tab pos="461645" algn="l"/>
                <a:tab pos="462280" algn="l"/>
              </a:tabLst>
            </a:pPr>
            <a:r>
              <a:rPr dirty="0" sz="1200" b="1">
                <a:latin typeface="Calibri"/>
                <a:cs typeface="Calibri"/>
              </a:rPr>
              <a:t>Alokace </a:t>
            </a:r>
            <a:r>
              <a:rPr dirty="0" sz="1200" spc="-5" b="1">
                <a:latin typeface="Calibri"/>
                <a:cs typeface="Calibri"/>
              </a:rPr>
              <a:t>výzvy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MAS</a:t>
            </a:r>
            <a:endParaRPr sz="1200">
              <a:latin typeface="Calibri"/>
              <a:cs typeface="Calibri"/>
            </a:endParaRPr>
          </a:p>
          <a:p>
            <a:pPr lvl="2" marL="469265" indent="-228600">
              <a:lnSpc>
                <a:spcPct val="100000"/>
              </a:lnSpc>
              <a:spcBef>
                <a:spcPts val="7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Finanční </a:t>
            </a:r>
            <a:r>
              <a:rPr dirty="0" sz="1100" b="1">
                <a:latin typeface="Calibri"/>
                <a:cs typeface="Calibri"/>
              </a:rPr>
              <a:t>alokace </a:t>
            </a:r>
            <a:r>
              <a:rPr dirty="0" sz="1100" spc="-5" b="1">
                <a:latin typeface="Calibri"/>
                <a:cs typeface="Calibri"/>
              </a:rPr>
              <a:t>výzvy </a:t>
            </a:r>
            <a:r>
              <a:rPr dirty="0" sz="1100" spc="-5">
                <a:latin typeface="Calibri"/>
                <a:cs typeface="Calibri"/>
              </a:rPr>
              <a:t>(rozhodná pro </a:t>
            </a:r>
            <a:r>
              <a:rPr dirty="0" sz="1100">
                <a:latin typeface="Calibri"/>
                <a:cs typeface="Calibri"/>
              </a:rPr>
              <a:t>výběr </a:t>
            </a:r>
            <a:r>
              <a:rPr dirty="0" sz="1100" spc="-5">
                <a:latin typeface="Calibri"/>
                <a:cs typeface="Calibri"/>
              </a:rPr>
              <a:t>projektů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financování): </a:t>
            </a:r>
            <a:r>
              <a:rPr dirty="0" sz="1100">
                <a:latin typeface="Calibri"/>
                <a:cs typeface="Calibri"/>
              </a:rPr>
              <a:t>4 </a:t>
            </a:r>
            <a:r>
              <a:rPr dirty="0" sz="1100" spc="-5">
                <a:latin typeface="Calibri"/>
                <a:cs typeface="Calibri"/>
              </a:rPr>
              <a:t>046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000CZK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9764" y="1186941"/>
            <a:ext cx="6055995" cy="6909434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39700" marR="145415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Upřesnění </a:t>
            </a:r>
            <a:r>
              <a:rPr dirty="0" sz="1100" spc="-5">
                <a:latin typeface="Calibri"/>
                <a:cs typeface="Calibri"/>
              </a:rPr>
              <a:t>zdrojů financování </a:t>
            </a:r>
            <a:r>
              <a:rPr dirty="0" sz="1100">
                <a:latin typeface="Calibri"/>
                <a:cs typeface="Calibri"/>
              </a:rPr>
              <a:t>rozhodné </a:t>
            </a:r>
            <a:r>
              <a:rPr dirty="0" sz="1100" spc="-5">
                <a:latin typeface="Calibri"/>
                <a:cs typeface="Calibri"/>
              </a:rPr>
              <a:t>alokace výzvy: Výběr projektů bude probíhat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využitím částek  </a:t>
            </a:r>
            <a:r>
              <a:rPr dirty="0" sz="1100">
                <a:latin typeface="Calibri"/>
                <a:cs typeface="Calibri"/>
              </a:rPr>
              <a:t>celkových </a:t>
            </a:r>
            <a:r>
              <a:rPr dirty="0" sz="1100" spc="-5">
                <a:latin typeface="Calibri"/>
                <a:cs typeface="Calibri"/>
              </a:rPr>
              <a:t>způsobilých výdajů (tj. včetně vlastních zdrojů </a:t>
            </a:r>
            <a:r>
              <a:rPr dirty="0" sz="1100">
                <a:latin typeface="Calibri"/>
                <a:cs typeface="Calibri"/>
              </a:rPr>
              <a:t>žadatelů, </a:t>
            </a:r>
            <a:r>
              <a:rPr dirty="0" sz="1100" spc="-5">
                <a:latin typeface="Calibri"/>
                <a:cs typeface="Calibri"/>
              </a:rPr>
              <a:t>protože čerpání </a:t>
            </a:r>
            <a:r>
              <a:rPr dirty="0" sz="1100">
                <a:latin typeface="Calibri"/>
                <a:cs typeface="Calibri"/>
              </a:rPr>
              <a:t>alokace </a:t>
            </a:r>
            <a:r>
              <a:rPr dirty="0" sz="1100" spc="-5">
                <a:latin typeface="Calibri"/>
                <a:cs typeface="Calibri"/>
              </a:rPr>
              <a:t>OPZ, které  je vykazováno </a:t>
            </a:r>
            <a:r>
              <a:rPr dirty="0" sz="1100">
                <a:latin typeface="Calibri"/>
                <a:cs typeface="Calibri"/>
              </a:rPr>
              <a:t>vůči </a:t>
            </a:r>
            <a:r>
              <a:rPr dirty="0" sz="1100" spc="-5">
                <a:latin typeface="Calibri"/>
                <a:cs typeface="Calibri"/>
              </a:rPr>
              <a:t>Evropské komisi, zahrnuje všechny zdroje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financování).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  <a:tabLst>
                <a:tab pos="588645" algn="l"/>
              </a:tabLst>
            </a:pPr>
            <a:r>
              <a:rPr dirty="0" sz="1200" b="1">
                <a:latin typeface="Calibri"/>
                <a:cs typeface="Calibri"/>
              </a:rPr>
              <a:t>4.2.	</a:t>
            </a:r>
            <a:r>
              <a:rPr dirty="0" sz="1200" spc="-5" b="1">
                <a:latin typeface="Calibri"/>
                <a:cs typeface="Calibri"/>
              </a:rPr>
              <a:t>Vymezení oprávněných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žadatelů</a:t>
            </a:r>
            <a:endParaRPr sz="1200">
              <a:latin typeface="Calibri"/>
              <a:cs typeface="Calibri"/>
            </a:endParaRPr>
          </a:p>
          <a:p>
            <a:pPr marL="139700">
              <a:lnSpc>
                <a:spcPct val="100000"/>
              </a:lnSpc>
              <a:spcBef>
                <a:spcPts val="315"/>
              </a:spcBef>
            </a:pPr>
            <a:r>
              <a:rPr dirty="0" sz="1100" spc="-5">
                <a:latin typeface="Calibri"/>
                <a:cs typeface="Calibri"/>
              </a:rPr>
              <a:t>Obecně může být </a:t>
            </a:r>
            <a:r>
              <a:rPr dirty="0" sz="1100">
                <a:latin typeface="Calibri"/>
                <a:cs typeface="Calibri"/>
              </a:rPr>
              <a:t>dle </a:t>
            </a:r>
            <a:r>
              <a:rPr dirty="0" sz="1100" spc="-5">
                <a:latin typeface="Calibri"/>
                <a:cs typeface="Calibri"/>
              </a:rPr>
              <a:t>pravidel </a:t>
            </a:r>
            <a:r>
              <a:rPr dirty="0" sz="1100">
                <a:latin typeface="Calibri"/>
                <a:cs typeface="Calibri"/>
              </a:rPr>
              <a:t>OPZ </a:t>
            </a:r>
            <a:r>
              <a:rPr dirty="0" sz="1100" spc="-5">
                <a:latin typeface="Calibri"/>
                <a:cs typeface="Calibri"/>
              </a:rPr>
              <a:t>oprávněným žadatelem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pouze:</a:t>
            </a:r>
            <a:endParaRPr sz="1100">
              <a:latin typeface="Calibri"/>
              <a:cs typeface="Calibri"/>
            </a:endParaRPr>
          </a:p>
          <a:p>
            <a:pPr marL="390525" marR="144780" indent="-251460">
              <a:lnSpc>
                <a:spcPct val="101800"/>
              </a:lnSpc>
              <a:buClr>
                <a:srgbClr val="4F81BC"/>
              </a:buClr>
              <a:buFont typeface="Wingdings 2"/>
              <a:buChar char=""/>
              <a:tabLst>
                <a:tab pos="390525" algn="l"/>
                <a:tab pos="391160" algn="l"/>
              </a:tabLst>
            </a:pPr>
            <a:r>
              <a:rPr dirty="0" sz="1100">
                <a:latin typeface="Calibri"/>
                <a:cs typeface="Calibri"/>
              </a:rPr>
              <a:t>osoba </a:t>
            </a:r>
            <a:r>
              <a:rPr dirty="0" sz="1100" spc="-5">
                <a:latin typeface="Calibri"/>
                <a:cs typeface="Calibri"/>
              </a:rPr>
              <a:t>(právnická nebo fyzická), která je registrovaným subjektem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ČR, </a:t>
            </a:r>
            <a:r>
              <a:rPr dirty="0" sz="1100">
                <a:latin typeface="Calibri"/>
                <a:cs typeface="Calibri"/>
              </a:rPr>
              <a:t>tj. </a:t>
            </a:r>
            <a:r>
              <a:rPr dirty="0" sz="1100" spc="-5">
                <a:latin typeface="Calibri"/>
                <a:cs typeface="Calibri"/>
              </a:rPr>
              <a:t>osoba, </a:t>
            </a:r>
            <a:r>
              <a:rPr dirty="0" sz="1100">
                <a:latin typeface="Calibri"/>
                <a:cs typeface="Calibri"/>
              </a:rPr>
              <a:t>která má </a:t>
            </a:r>
            <a:r>
              <a:rPr dirty="0" sz="1100" spc="-5">
                <a:latin typeface="Calibri"/>
                <a:cs typeface="Calibri"/>
              </a:rPr>
              <a:t>vlastní  </a:t>
            </a:r>
            <a:r>
              <a:rPr dirty="0" sz="1100">
                <a:latin typeface="Calibri"/>
                <a:cs typeface="Calibri"/>
              </a:rPr>
              <a:t>identifikační </a:t>
            </a:r>
            <a:r>
              <a:rPr dirty="0" sz="1100" spc="-5">
                <a:latin typeface="Calibri"/>
                <a:cs typeface="Calibri"/>
              </a:rPr>
              <a:t>číslo (tzv. IČO </a:t>
            </a:r>
            <a:r>
              <a:rPr dirty="0" sz="1100">
                <a:latin typeface="Calibri"/>
                <a:cs typeface="Calibri"/>
              </a:rPr>
              <a:t>někdy </a:t>
            </a:r>
            <a:r>
              <a:rPr dirty="0" sz="1100" spc="-5">
                <a:latin typeface="Calibri"/>
                <a:cs typeface="Calibri"/>
              </a:rPr>
              <a:t>také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IČ);</a:t>
            </a:r>
            <a:endParaRPr sz="1100">
              <a:latin typeface="Calibri"/>
              <a:cs typeface="Calibri"/>
            </a:endParaRPr>
          </a:p>
          <a:p>
            <a:pPr marL="391160" indent="-251460">
              <a:lnSpc>
                <a:spcPct val="100000"/>
              </a:lnSpc>
              <a:spcBef>
                <a:spcPts val="25"/>
              </a:spcBef>
              <a:buClr>
                <a:srgbClr val="4F81BC"/>
              </a:buClr>
              <a:buFont typeface="Wingdings 2"/>
              <a:buChar char=""/>
              <a:tabLst>
                <a:tab pos="390525" algn="l"/>
                <a:tab pos="391160" algn="l"/>
              </a:tabLst>
            </a:pPr>
            <a:r>
              <a:rPr dirty="0" sz="1100" spc="-5">
                <a:latin typeface="Calibri"/>
                <a:cs typeface="Calibri"/>
              </a:rPr>
              <a:t>osoba, která </a:t>
            </a:r>
            <a:r>
              <a:rPr dirty="0" sz="1100">
                <a:latin typeface="Calibri"/>
                <a:cs typeface="Calibri"/>
              </a:rPr>
              <a:t>má </a:t>
            </a:r>
            <a:r>
              <a:rPr dirty="0" sz="1100" spc="-5">
                <a:latin typeface="Calibri"/>
                <a:cs typeface="Calibri"/>
              </a:rPr>
              <a:t>aktivní datovou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schránku</a:t>
            </a:r>
            <a:r>
              <a:rPr dirty="0" baseline="31746" sz="1050" spc="-7">
                <a:latin typeface="Calibri"/>
                <a:cs typeface="Calibri"/>
              </a:rPr>
              <a:t>1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90525" marR="146050" indent="-251460">
              <a:lnSpc>
                <a:spcPct val="101800"/>
              </a:lnSpc>
              <a:buClr>
                <a:srgbClr val="4F81BC"/>
              </a:buClr>
              <a:buFont typeface="Wingdings 2"/>
              <a:buChar char=""/>
              <a:tabLst>
                <a:tab pos="390525" algn="l"/>
                <a:tab pos="391160" algn="l"/>
              </a:tabLst>
            </a:pPr>
            <a:r>
              <a:rPr dirty="0" sz="1100" spc="-5">
                <a:latin typeface="Calibri"/>
                <a:cs typeface="Calibri"/>
              </a:rPr>
              <a:t>osoba, která </a:t>
            </a:r>
            <a:r>
              <a:rPr dirty="0" sz="1100">
                <a:latin typeface="Calibri"/>
                <a:cs typeface="Calibri"/>
              </a:rPr>
              <a:t>nepatří </a:t>
            </a:r>
            <a:r>
              <a:rPr dirty="0" sz="1100" spc="-5">
                <a:latin typeface="Calibri"/>
                <a:cs typeface="Calibri"/>
              </a:rPr>
              <a:t>mezi subjekty, které se nemohou výzvy účastnit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důvodů insolvence, pokut,  dluhu </a:t>
            </a:r>
            <a:r>
              <a:rPr dirty="0" sz="1100">
                <a:latin typeface="Calibri"/>
                <a:cs typeface="Calibri"/>
              </a:rPr>
              <a:t>aj. </a:t>
            </a:r>
            <a:r>
              <a:rPr dirty="0" sz="1100" spc="-5">
                <a:latin typeface="Calibri"/>
                <a:cs typeface="Calibri"/>
              </a:rPr>
              <a:t>dle následujícího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odstavce.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4F81BC"/>
              </a:buClr>
              <a:buFont typeface="Wingdings 2"/>
              <a:buChar char=""/>
            </a:pPr>
            <a:endParaRPr sz="1150">
              <a:latin typeface="Times New Roman"/>
              <a:cs typeface="Times New Roman"/>
            </a:endParaRPr>
          </a:p>
          <a:p>
            <a:pPr algn="just" marL="139700" marR="147955">
              <a:lnSpc>
                <a:spcPct val="102000"/>
              </a:lnSpc>
            </a:pPr>
            <a:r>
              <a:rPr dirty="0" sz="1100" spc="-5">
                <a:latin typeface="Calibri"/>
                <a:cs typeface="Calibri"/>
              </a:rPr>
              <a:t>Potenciální žadatelé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jejich partneři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finančním příspěvkem nejsou </a:t>
            </a:r>
            <a:r>
              <a:rPr dirty="0" sz="1100">
                <a:latin typeface="Calibri"/>
                <a:cs typeface="Calibri"/>
              </a:rPr>
              <a:t>oprávněni </a:t>
            </a:r>
            <a:r>
              <a:rPr dirty="0" sz="1100" spc="-5">
                <a:latin typeface="Calibri"/>
                <a:cs typeface="Calibri"/>
              </a:rPr>
              <a:t>účastnit se výzvy </a:t>
            </a:r>
            <a:r>
              <a:rPr dirty="0" sz="1100" spc="-10">
                <a:latin typeface="Calibri"/>
                <a:cs typeface="Calibri"/>
              </a:rPr>
              <a:t>nebo  </a:t>
            </a:r>
            <a:r>
              <a:rPr dirty="0" sz="1100">
                <a:latin typeface="Calibri"/>
                <a:cs typeface="Calibri"/>
              </a:rPr>
              <a:t>získat </a:t>
            </a:r>
            <a:r>
              <a:rPr dirty="0" sz="1100" spc="-5">
                <a:latin typeface="Calibri"/>
                <a:cs typeface="Calibri"/>
              </a:rPr>
              <a:t>podporu,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pokud:</a:t>
            </a:r>
            <a:endParaRPr sz="1100">
              <a:latin typeface="Calibri"/>
              <a:cs typeface="Calibri"/>
            </a:endParaRPr>
          </a:p>
          <a:p>
            <a:pPr algn="just" marL="390525" marR="146050" indent="-251460">
              <a:lnSpc>
                <a:spcPct val="101800"/>
              </a:lnSpc>
              <a:buClr>
                <a:srgbClr val="4F81BC"/>
              </a:buClr>
              <a:buFont typeface="Wingdings 2"/>
              <a:buChar char=""/>
              <a:tabLst>
                <a:tab pos="391160" algn="l"/>
              </a:tabLst>
            </a:pPr>
            <a:r>
              <a:rPr dirty="0" sz="1100">
                <a:latin typeface="Calibri"/>
                <a:cs typeface="Calibri"/>
              </a:rPr>
              <a:t>jsou v </a:t>
            </a:r>
            <a:r>
              <a:rPr dirty="0" sz="1100" spc="-5">
                <a:latin typeface="Calibri"/>
                <a:cs typeface="Calibri"/>
              </a:rPr>
              <a:t>likvidaci,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úpadku, </a:t>
            </a:r>
            <a:r>
              <a:rPr dirty="0" sz="1100">
                <a:latin typeface="Calibri"/>
                <a:cs typeface="Calibri"/>
              </a:rPr>
              <a:t>hrozícím </a:t>
            </a:r>
            <a:r>
              <a:rPr dirty="0" sz="1100" spc="-5">
                <a:latin typeface="Calibri"/>
                <a:cs typeface="Calibri"/>
              </a:rPr>
              <a:t>úpadku </a:t>
            </a:r>
            <a:r>
              <a:rPr dirty="0" sz="1100">
                <a:latin typeface="Calibri"/>
                <a:cs typeface="Calibri"/>
              </a:rPr>
              <a:t>či </a:t>
            </a:r>
            <a:r>
              <a:rPr dirty="0" sz="1100" spc="-5">
                <a:latin typeface="Calibri"/>
                <a:cs typeface="Calibri"/>
              </a:rPr>
              <a:t>je proti </a:t>
            </a:r>
            <a:r>
              <a:rPr dirty="0" sz="1100">
                <a:latin typeface="Calibri"/>
                <a:cs typeface="Calibri"/>
              </a:rPr>
              <a:t>nim </a:t>
            </a:r>
            <a:r>
              <a:rPr dirty="0" sz="1100" spc="-5">
                <a:latin typeface="Calibri"/>
                <a:cs typeface="Calibri"/>
              </a:rPr>
              <a:t>vedeno insolvenční řízení </a:t>
            </a:r>
            <a:r>
              <a:rPr dirty="0" sz="1100">
                <a:latin typeface="Calibri"/>
                <a:cs typeface="Calibri"/>
              </a:rPr>
              <a:t>ve </a:t>
            </a:r>
            <a:r>
              <a:rPr dirty="0" sz="1100" spc="-5">
                <a:latin typeface="Calibri"/>
                <a:cs typeface="Calibri"/>
              </a:rPr>
              <a:t>smyslu  </a:t>
            </a:r>
            <a:r>
              <a:rPr dirty="0" sz="1100">
                <a:latin typeface="Calibri"/>
                <a:cs typeface="Calibri"/>
              </a:rPr>
              <a:t>zákona č. </a:t>
            </a:r>
            <a:r>
              <a:rPr dirty="0" sz="1100" spc="-5">
                <a:latin typeface="Calibri"/>
                <a:cs typeface="Calibri"/>
              </a:rPr>
              <a:t>182/2006 Sb.,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úpadku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způsobech jeho řešení (insolvenční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zákon);</a:t>
            </a:r>
            <a:endParaRPr sz="1100">
              <a:latin typeface="Calibri"/>
              <a:cs typeface="Calibri"/>
            </a:endParaRPr>
          </a:p>
          <a:p>
            <a:pPr algn="just" marL="390525" marR="144780" indent="-251460">
              <a:lnSpc>
                <a:spcPct val="101800"/>
              </a:lnSpc>
              <a:buClr>
                <a:srgbClr val="4F81BC"/>
              </a:buClr>
              <a:buFont typeface="Wingdings 2"/>
              <a:buChar char=""/>
              <a:tabLst>
                <a:tab pos="391160" algn="l"/>
              </a:tabLst>
            </a:pPr>
            <a:r>
              <a:rPr dirty="0" sz="1100">
                <a:latin typeface="Calibri"/>
                <a:cs typeface="Calibri"/>
              </a:rPr>
              <a:t>mají v </a:t>
            </a:r>
            <a:r>
              <a:rPr dirty="0" sz="1100" spc="-5">
                <a:latin typeface="Calibri"/>
                <a:cs typeface="Calibri"/>
              </a:rPr>
              <a:t>evidenci daní zachyceny daňové nedoplatky nebo </a:t>
            </a:r>
            <a:r>
              <a:rPr dirty="0" sz="1100">
                <a:latin typeface="Calibri"/>
                <a:cs typeface="Calibri"/>
              </a:rPr>
              <a:t>mají </a:t>
            </a:r>
            <a:r>
              <a:rPr dirty="0" sz="1100" spc="-5">
                <a:latin typeface="Calibri"/>
                <a:cs typeface="Calibri"/>
              </a:rPr>
              <a:t>nedoplatek na pojistném </a:t>
            </a:r>
            <a:r>
              <a:rPr dirty="0" sz="1100">
                <a:latin typeface="Calibri"/>
                <a:cs typeface="Calibri"/>
              </a:rPr>
              <a:t>nebo </a:t>
            </a:r>
            <a:r>
              <a:rPr dirty="0" sz="1100" spc="-5">
                <a:latin typeface="Calibri"/>
                <a:cs typeface="Calibri"/>
              </a:rPr>
              <a:t>na  </a:t>
            </a:r>
            <a:r>
              <a:rPr dirty="0" sz="1100">
                <a:latin typeface="Calibri"/>
                <a:cs typeface="Calibri"/>
              </a:rPr>
              <a:t>penále </a:t>
            </a:r>
            <a:r>
              <a:rPr dirty="0" sz="1100" spc="-5">
                <a:latin typeface="Calibri"/>
                <a:cs typeface="Calibri"/>
              </a:rPr>
              <a:t>na veřejné zdravotní pojištění </a:t>
            </a:r>
            <a:r>
              <a:rPr dirty="0" sz="1100">
                <a:latin typeface="Calibri"/>
                <a:cs typeface="Calibri"/>
              </a:rPr>
              <a:t>nebo </a:t>
            </a:r>
            <a:r>
              <a:rPr dirty="0" sz="1100" spc="-5">
                <a:latin typeface="Calibri"/>
                <a:cs typeface="Calibri"/>
              </a:rPr>
              <a:t>na sociálním </a:t>
            </a:r>
            <a:r>
              <a:rPr dirty="0" sz="1100">
                <a:latin typeface="Calibri"/>
                <a:cs typeface="Calibri"/>
              </a:rPr>
              <a:t>zabezpečení </a:t>
            </a:r>
            <a:r>
              <a:rPr dirty="0" sz="1100" spc="-5">
                <a:latin typeface="Calibri"/>
                <a:cs typeface="Calibri"/>
              </a:rPr>
              <a:t>nebo </a:t>
            </a:r>
            <a:r>
              <a:rPr dirty="0" sz="1100">
                <a:latin typeface="Calibri"/>
                <a:cs typeface="Calibri"/>
              </a:rPr>
              <a:t>příspěvku </a:t>
            </a:r>
            <a:r>
              <a:rPr dirty="0" sz="1100" spc="-5">
                <a:latin typeface="Calibri"/>
                <a:cs typeface="Calibri"/>
              </a:rPr>
              <a:t>na státní  </a:t>
            </a:r>
            <a:r>
              <a:rPr dirty="0" sz="1100">
                <a:latin typeface="Calibri"/>
                <a:cs typeface="Calibri"/>
              </a:rPr>
              <a:t>politiku</a:t>
            </a:r>
            <a:r>
              <a:rPr dirty="0" sz="1100" spc="-5">
                <a:latin typeface="Calibri"/>
                <a:cs typeface="Calibri"/>
              </a:rPr>
              <a:t> zaměstnanosti</a:t>
            </a:r>
            <a:r>
              <a:rPr dirty="0" baseline="31746" sz="1050" spc="-7">
                <a:latin typeface="Calibri"/>
                <a:cs typeface="Calibri"/>
              </a:rPr>
              <a:t>2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390525" marR="146685" indent="-251460">
              <a:lnSpc>
                <a:spcPct val="101800"/>
              </a:lnSpc>
              <a:buClr>
                <a:srgbClr val="4F81BC"/>
              </a:buClr>
              <a:buFont typeface="Wingdings 2"/>
              <a:buChar char=""/>
              <a:tabLst>
                <a:tab pos="391160" algn="l"/>
              </a:tabLst>
            </a:pPr>
            <a:r>
              <a:rPr dirty="0" sz="1100" spc="-5">
                <a:latin typeface="Calibri"/>
                <a:cs typeface="Calibri"/>
              </a:rPr>
              <a:t>na ně byl </a:t>
            </a:r>
            <a:r>
              <a:rPr dirty="0" sz="1100">
                <a:latin typeface="Calibri"/>
                <a:cs typeface="Calibri"/>
              </a:rPr>
              <a:t>vydán inkasní </a:t>
            </a:r>
            <a:r>
              <a:rPr dirty="0" sz="1100" spc="-5">
                <a:latin typeface="Calibri"/>
                <a:cs typeface="Calibri"/>
              </a:rPr>
              <a:t>příkaz po předcházejícím rozhodnutí Evropské komise prohlašujícím, že  poskytnutá podpora </a:t>
            </a:r>
            <a:r>
              <a:rPr dirty="0" sz="1100" spc="-10">
                <a:latin typeface="Calibri"/>
                <a:cs typeface="Calibri"/>
              </a:rPr>
              <a:t>je </a:t>
            </a:r>
            <a:r>
              <a:rPr dirty="0" sz="1100" spc="-5">
                <a:latin typeface="Calibri"/>
                <a:cs typeface="Calibri"/>
              </a:rPr>
              <a:t>protiprávní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neslučitelná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společným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trhem;</a:t>
            </a:r>
            <a:endParaRPr sz="1100">
              <a:latin typeface="Calibri"/>
              <a:cs typeface="Calibri"/>
            </a:endParaRPr>
          </a:p>
          <a:p>
            <a:pPr algn="just" marL="390525" marR="146685" indent="-251460">
              <a:lnSpc>
                <a:spcPts val="1340"/>
              </a:lnSpc>
              <a:spcBef>
                <a:spcPts val="40"/>
              </a:spcBef>
              <a:buClr>
                <a:srgbClr val="4F81BC"/>
              </a:buClr>
              <a:buFont typeface="Wingdings 2"/>
              <a:buChar char=""/>
              <a:tabLst>
                <a:tab pos="391160" algn="l"/>
              </a:tabLst>
            </a:pPr>
            <a:r>
              <a:rPr dirty="0" sz="1100" spc="-5">
                <a:latin typeface="Calibri"/>
                <a:cs typeface="Calibri"/>
              </a:rPr>
              <a:t>jim </a:t>
            </a:r>
            <a:r>
              <a:rPr dirty="0" sz="1100">
                <a:latin typeface="Calibri"/>
                <a:cs typeface="Calibri"/>
              </a:rPr>
              <a:t>byla v </a:t>
            </a:r>
            <a:r>
              <a:rPr dirty="0" sz="1100" spc="-5">
                <a:latin typeface="Calibri"/>
                <a:cs typeface="Calibri"/>
              </a:rPr>
              <a:t>posledních </a:t>
            </a:r>
            <a:r>
              <a:rPr dirty="0" sz="1100">
                <a:latin typeface="Calibri"/>
                <a:cs typeface="Calibri"/>
              </a:rPr>
              <a:t>3 </a:t>
            </a:r>
            <a:r>
              <a:rPr dirty="0" sz="1100" spc="-5">
                <a:latin typeface="Calibri"/>
                <a:cs typeface="Calibri"/>
              </a:rPr>
              <a:t>letech pravomocně </a:t>
            </a:r>
            <a:r>
              <a:rPr dirty="0" sz="1100">
                <a:latin typeface="Calibri"/>
                <a:cs typeface="Calibri"/>
              </a:rPr>
              <a:t>uložena </a:t>
            </a:r>
            <a:r>
              <a:rPr dirty="0" sz="1100" spc="-5">
                <a:latin typeface="Calibri"/>
                <a:cs typeface="Calibri"/>
              </a:rPr>
              <a:t>pokuta za umožnění </a:t>
            </a:r>
            <a:r>
              <a:rPr dirty="0" sz="1100">
                <a:latin typeface="Calibri"/>
                <a:cs typeface="Calibri"/>
              </a:rPr>
              <a:t>výkonu nelegální práce  podle § 5 </a:t>
            </a:r>
            <a:r>
              <a:rPr dirty="0" sz="1100" spc="-5">
                <a:latin typeface="Calibri"/>
                <a:cs typeface="Calibri"/>
              </a:rPr>
              <a:t>písm. </a:t>
            </a:r>
            <a:r>
              <a:rPr dirty="0" sz="1100">
                <a:latin typeface="Calibri"/>
                <a:cs typeface="Calibri"/>
              </a:rPr>
              <a:t>e) </a:t>
            </a:r>
            <a:r>
              <a:rPr dirty="0" sz="1100" spc="-5">
                <a:latin typeface="Calibri"/>
                <a:cs typeface="Calibri"/>
              </a:rPr>
              <a:t>bod </a:t>
            </a:r>
            <a:r>
              <a:rPr dirty="0" sz="1100">
                <a:latin typeface="Calibri"/>
                <a:cs typeface="Calibri"/>
              </a:rPr>
              <a:t>3 </a:t>
            </a:r>
            <a:r>
              <a:rPr dirty="0" sz="1100" spc="-5">
                <a:latin typeface="Calibri"/>
                <a:cs typeface="Calibri"/>
              </a:rPr>
              <a:t>zákona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435/2004 Sb.,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zaměstnanosti, ve znění pozdějších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předpisů.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39700" marR="145415">
              <a:lnSpc>
                <a:spcPct val="101899"/>
              </a:lnSpc>
              <a:tabLst>
                <a:tab pos="892175" algn="l"/>
                <a:tab pos="1997710" algn="l"/>
                <a:tab pos="3113405" algn="l"/>
                <a:tab pos="4154804" algn="l"/>
                <a:tab pos="5302250" algn="l"/>
              </a:tabLst>
            </a:pPr>
            <a:r>
              <a:rPr dirty="0" sz="1100" spc="-5">
                <a:latin typeface="Calibri"/>
                <a:cs typeface="Calibri"/>
              </a:rPr>
              <a:t>Podmínky oprávněnosti </a:t>
            </a:r>
            <a:r>
              <a:rPr dirty="0" sz="1100">
                <a:latin typeface="Calibri"/>
                <a:cs typeface="Calibri"/>
              </a:rPr>
              <a:t>žadatele </a:t>
            </a:r>
            <a:r>
              <a:rPr dirty="0" sz="1100" spc="-5">
                <a:latin typeface="Calibri"/>
                <a:cs typeface="Calibri"/>
              </a:rPr>
              <a:t>jsou posuzovány během hodnocení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výběru projektů 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musí </a:t>
            </a:r>
            <a:r>
              <a:rPr dirty="0" sz="1100">
                <a:latin typeface="Calibri"/>
                <a:cs typeface="Calibri"/>
              </a:rPr>
              <a:t>být </a:t>
            </a:r>
            <a:r>
              <a:rPr dirty="0" sz="1100" spc="-5">
                <a:latin typeface="Calibri"/>
                <a:cs typeface="Calibri"/>
              </a:rPr>
              <a:t>splněny </a:t>
            </a:r>
            <a:r>
              <a:rPr dirty="0" sz="1100">
                <a:latin typeface="Calibri"/>
                <a:cs typeface="Calibri"/>
              </a:rPr>
              <a:t>k datu podání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podporu. </a:t>
            </a:r>
            <a:r>
              <a:rPr dirty="0" sz="1100">
                <a:latin typeface="Calibri"/>
                <a:cs typeface="Calibri"/>
              </a:rPr>
              <a:t>K otázce, </a:t>
            </a:r>
            <a:r>
              <a:rPr dirty="0" sz="1100" spc="-5">
                <a:latin typeface="Calibri"/>
                <a:cs typeface="Calibri"/>
              </a:rPr>
              <a:t>zda splňují body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předchozím odstavci,  </a:t>
            </a:r>
            <a:r>
              <a:rPr dirty="0" sz="1100" spc="-5">
                <a:latin typeface="Calibri"/>
                <a:cs typeface="Calibri"/>
              </a:rPr>
              <a:t>s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ž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>
                <a:latin typeface="Calibri"/>
                <a:cs typeface="Calibri"/>
              </a:rPr>
              <a:t>ate</a:t>
            </a:r>
            <a:r>
              <a:rPr dirty="0" sz="1100" spc="-15">
                <a:latin typeface="Calibri"/>
                <a:cs typeface="Calibri"/>
              </a:rPr>
              <a:t>l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vy</a:t>
            </a:r>
            <a:r>
              <a:rPr dirty="0" sz="1100" spc="-5">
                <a:latin typeface="Calibri"/>
                <a:cs typeface="Calibri"/>
              </a:rPr>
              <a:t>jad</a:t>
            </a:r>
            <a:r>
              <a:rPr dirty="0" sz="1100">
                <a:latin typeface="Calibri"/>
                <a:cs typeface="Calibri"/>
              </a:rPr>
              <a:t>ř</a:t>
            </a:r>
            <a:r>
              <a:rPr dirty="0" sz="1100" spc="-5">
                <a:latin typeface="Calibri"/>
                <a:cs typeface="Calibri"/>
              </a:rPr>
              <a:t>uj</a:t>
            </a:r>
            <a:r>
              <a:rPr dirty="0" sz="1100">
                <a:latin typeface="Calibri"/>
                <a:cs typeface="Calibri"/>
              </a:rPr>
              <a:t>í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</a:t>
            </a:r>
            <a:r>
              <a:rPr dirty="0" sz="1100" spc="-15">
                <a:latin typeface="Calibri"/>
                <a:cs typeface="Calibri"/>
              </a:rPr>
              <a:t>á</a:t>
            </a:r>
            <a:r>
              <a:rPr dirty="0" sz="1100">
                <a:latin typeface="Calibri"/>
                <a:cs typeface="Calibri"/>
              </a:rPr>
              <a:t>mci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čestné</a:t>
            </a:r>
            <a:r>
              <a:rPr dirty="0" sz="1100" spc="-15">
                <a:latin typeface="Calibri"/>
                <a:cs typeface="Calibri"/>
              </a:rPr>
              <a:t>h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p</a:t>
            </a:r>
            <a:r>
              <a:rPr dirty="0" sz="1100">
                <a:latin typeface="Calibri"/>
                <a:cs typeface="Calibri"/>
              </a:rPr>
              <a:t>ro</a:t>
            </a:r>
            <a:r>
              <a:rPr dirty="0" sz="1100" spc="-5">
                <a:latin typeface="Calibri"/>
                <a:cs typeface="Calibri"/>
              </a:rPr>
              <a:t>h</a:t>
            </a:r>
            <a:r>
              <a:rPr dirty="0" sz="1100">
                <a:latin typeface="Calibri"/>
                <a:cs typeface="Calibri"/>
              </a:rPr>
              <a:t>láše</a:t>
            </a:r>
            <a:r>
              <a:rPr dirty="0" sz="1100" spc="-5">
                <a:latin typeface="Calibri"/>
                <a:cs typeface="Calibri"/>
              </a:rPr>
              <a:t>n</a:t>
            </a:r>
            <a:r>
              <a:rPr dirty="0" sz="1100">
                <a:latin typeface="Calibri"/>
                <a:cs typeface="Calibri"/>
              </a:rPr>
              <a:t>í 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žádosti </a:t>
            </a:r>
            <a:r>
              <a:rPr dirty="0" sz="1100">
                <a:latin typeface="Calibri"/>
                <a:cs typeface="Calibri"/>
              </a:rPr>
              <a:t>o podporu, </a:t>
            </a:r>
            <a:r>
              <a:rPr dirty="0" sz="1100" spc="-5">
                <a:latin typeface="Calibri"/>
                <a:cs typeface="Calibri"/>
              </a:rPr>
              <a:t>přičemž splnění potvrzují jak za sebe, </a:t>
            </a:r>
            <a:r>
              <a:rPr dirty="0" sz="1100">
                <a:latin typeface="Calibri"/>
                <a:cs typeface="Calibri"/>
              </a:rPr>
              <a:t>tak </a:t>
            </a:r>
            <a:r>
              <a:rPr dirty="0" sz="1100" spc="-5">
                <a:latin typeface="Calibri"/>
                <a:cs typeface="Calibri"/>
              </a:rPr>
              <a:t>za případné </a:t>
            </a:r>
            <a:r>
              <a:rPr dirty="0" sz="1100">
                <a:latin typeface="Calibri"/>
                <a:cs typeface="Calibri"/>
              </a:rPr>
              <a:t>partnery s </a:t>
            </a:r>
            <a:r>
              <a:rPr dirty="0" sz="1100" spc="-5">
                <a:latin typeface="Calibri"/>
                <a:cs typeface="Calibri"/>
              </a:rPr>
              <a:t>finančním  </a:t>
            </a:r>
            <a:r>
              <a:rPr dirty="0" sz="1100">
                <a:latin typeface="Calibri"/>
                <a:cs typeface="Calibri"/>
              </a:rPr>
              <a:t>příspěvkem.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39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Pro tuto </a:t>
            </a:r>
            <a:r>
              <a:rPr dirty="0" sz="1100" spc="-5" b="1">
                <a:latin typeface="Calibri"/>
                <a:cs typeface="Calibri"/>
              </a:rPr>
              <a:t>výzvu MAS jsou oprávněnými žadateli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marL="139700" marR="144780">
              <a:lnSpc>
                <a:spcPct val="1018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Obce; Dobrovolné svazky obcí; Organizace zřizované obcemi; Organizace zřizované kraji; Příspěvkové  </a:t>
            </a:r>
            <a:r>
              <a:rPr dirty="0" sz="1100">
                <a:latin typeface="Calibri"/>
                <a:cs typeface="Calibri"/>
              </a:rPr>
              <a:t>organizace; </a:t>
            </a:r>
            <a:r>
              <a:rPr dirty="0" sz="1100" spc="-5">
                <a:latin typeface="Calibri"/>
                <a:cs typeface="Calibri"/>
              </a:rPr>
              <a:t>Nestátní neziskové organizace; OSVČ; Poradenské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vzdělávací instituce; Poskytovatelé  </a:t>
            </a:r>
            <a:r>
              <a:rPr dirty="0" sz="1100">
                <a:latin typeface="Calibri"/>
                <a:cs typeface="Calibri"/>
              </a:rPr>
              <a:t>sociálních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služeb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39700" marR="14795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Přičemž pro projekty zaměřené na poskytování sociálních služeb (aktivita 1.1) </a:t>
            </a:r>
            <a:r>
              <a:rPr dirty="0" sz="1100">
                <a:latin typeface="Calibri"/>
                <a:cs typeface="Calibri"/>
              </a:rPr>
              <a:t>jsou oprávněnými  žadateli </a:t>
            </a:r>
            <a:r>
              <a:rPr dirty="0" sz="1100" spc="-5">
                <a:latin typeface="Calibri"/>
                <a:cs typeface="Calibri"/>
              </a:rPr>
              <a:t>pouze poskytovatelé sociálních služeb registrovaní podle zákona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108/2006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Sb.,</a:t>
            </a:r>
            <a:endParaRPr sz="1100">
              <a:latin typeface="Calibri"/>
              <a:cs typeface="Calibri"/>
            </a:endParaRPr>
          </a:p>
          <a:p>
            <a:pPr algn="just" marL="139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o sociálních</a:t>
            </a:r>
            <a:r>
              <a:rPr dirty="0" sz="1100" spc="-5">
                <a:latin typeface="Calibri"/>
                <a:cs typeface="Calibri"/>
              </a:rPr>
              <a:t> službách.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39700">
              <a:lnSpc>
                <a:spcPct val="100000"/>
              </a:lnSpc>
            </a:pPr>
            <a:r>
              <a:rPr dirty="0" sz="1100" spc="-5" b="1">
                <a:latin typeface="Calibri"/>
                <a:cs typeface="Calibri"/>
              </a:rPr>
              <a:t>Definice jednotlivých oprávněných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žadatelů: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8094853"/>
          <a:ext cx="5765165" cy="671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4610"/>
                <a:gridCol w="4431665"/>
              </a:tblGrid>
              <a:tr h="316991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Žadatelé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Definice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853"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Obce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685">
                        <a:lnSpc>
                          <a:spcPts val="128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Obce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dle zákona 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128/2000 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obcích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(obecní zřízení), 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včetně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276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zákona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131/2000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Sb.,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hlavním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městě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Praze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zákona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314/2002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899464" y="9165081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61364" y="9216389"/>
            <a:ext cx="5837555" cy="581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>
              <a:lnSpc>
                <a:spcPct val="100000"/>
              </a:lnSpc>
              <a:spcBef>
                <a:spcPts val="100"/>
              </a:spcBef>
            </a:pPr>
            <a:r>
              <a:rPr dirty="0" baseline="23148" sz="900">
                <a:latin typeface="Calibri"/>
                <a:cs typeface="Calibri"/>
              </a:rPr>
              <a:t>1 </a:t>
            </a:r>
            <a:r>
              <a:rPr dirty="0" sz="900" spc="-5">
                <a:latin typeface="Calibri"/>
                <a:cs typeface="Calibri"/>
              </a:rPr>
              <a:t>Dle zákona </a:t>
            </a:r>
            <a:r>
              <a:rPr dirty="0" sz="900">
                <a:latin typeface="Calibri"/>
                <a:cs typeface="Calibri"/>
              </a:rPr>
              <a:t>č. 300/2008 </a:t>
            </a:r>
            <a:r>
              <a:rPr dirty="0" sz="900" spc="-5">
                <a:latin typeface="Calibri"/>
                <a:cs typeface="Calibri"/>
              </a:rPr>
              <a:t>Sb.,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elektronických úkonech </a:t>
            </a:r>
            <a:r>
              <a:rPr dirty="0" sz="900">
                <a:latin typeface="Calibri"/>
                <a:cs typeface="Calibri"/>
              </a:rPr>
              <a:t>a autorizované </a:t>
            </a:r>
            <a:r>
              <a:rPr dirty="0" sz="900" spc="-5">
                <a:latin typeface="Calibri"/>
                <a:cs typeface="Calibri"/>
              </a:rPr>
              <a:t>konverzi dokumentů.</a:t>
            </a:r>
            <a:endParaRPr sz="900">
              <a:latin typeface="Calibri"/>
              <a:cs typeface="Calibri"/>
            </a:endParaRPr>
          </a:p>
          <a:p>
            <a:pPr algn="just" marL="38100" marR="30480">
              <a:lnSpc>
                <a:spcPct val="101699"/>
              </a:lnSpc>
              <a:spcBef>
                <a:spcPts val="5"/>
              </a:spcBef>
            </a:pPr>
            <a:r>
              <a:rPr dirty="0" baseline="23148" sz="900">
                <a:latin typeface="Calibri"/>
                <a:cs typeface="Calibri"/>
              </a:rPr>
              <a:t>2</a:t>
            </a:r>
            <a:r>
              <a:rPr dirty="0" baseline="23148" sz="900" spc="52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Za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splněné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podmínky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bezdlužnosti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se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považuje,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pokud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bylo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poplatníkovi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(plátci)</a:t>
            </a:r>
            <a:r>
              <a:rPr dirty="0" sz="900" spc="-2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daně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povoleno</a:t>
            </a:r>
            <a:r>
              <a:rPr dirty="0" sz="900" spc="-2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posečkání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daně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nebo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placení  daně </a:t>
            </a:r>
            <a:r>
              <a:rPr dirty="0" sz="900">
                <a:latin typeface="Calibri"/>
                <a:cs typeface="Calibri"/>
              </a:rPr>
              <a:t>ve </a:t>
            </a:r>
            <a:r>
              <a:rPr dirty="0" sz="900" spc="-5">
                <a:latin typeface="Calibri"/>
                <a:cs typeface="Calibri"/>
              </a:rPr>
              <a:t>splátkách </a:t>
            </a:r>
            <a:r>
              <a:rPr dirty="0" sz="900">
                <a:latin typeface="Calibri"/>
                <a:cs typeface="Calibri"/>
              </a:rPr>
              <a:t>dle § 156 zákona č. 280/2009 </a:t>
            </a:r>
            <a:r>
              <a:rPr dirty="0" sz="900" spc="-5">
                <a:latin typeface="Calibri"/>
                <a:cs typeface="Calibri"/>
              </a:rPr>
              <a:t>Sb., </a:t>
            </a:r>
            <a:r>
              <a:rPr dirty="0" sz="900">
                <a:latin typeface="Calibri"/>
                <a:cs typeface="Calibri"/>
              </a:rPr>
              <a:t>daňový řád, </a:t>
            </a:r>
            <a:r>
              <a:rPr dirty="0" sz="900" spc="-5">
                <a:latin typeface="Calibri"/>
                <a:cs typeface="Calibri"/>
              </a:rPr>
              <a:t>nebo placení pojistného </a:t>
            </a:r>
            <a:r>
              <a:rPr dirty="0" sz="900">
                <a:latin typeface="Calibri"/>
                <a:cs typeface="Calibri"/>
              </a:rPr>
              <a:t>a penále ve </a:t>
            </a:r>
            <a:r>
              <a:rPr dirty="0" sz="900" spc="-5">
                <a:latin typeface="Calibri"/>
                <a:cs typeface="Calibri"/>
              </a:rPr>
              <a:t>splátkách dle </a:t>
            </a:r>
            <a:r>
              <a:rPr dirty="0" sz="900">
                <a:latin typeface="Calibri"/>
                <a:cs typeface="Calibri"/>
              </a:rPr>
              <a:t>§ 20a  </a:t>
            </a:r>
            <a:r>
              <a:rPr dirty="0" sz="900" spc="-5">
                <a:latin typeface="Calibri"/>
                <a:cs typeface="Calibri"/>
              </a:rPr>
              <a:t>zákona </a:t>
            </a:r>
            <a:r>
              <a:rPr dirty="0" sz="900">
                <a:latin typeface="Calibri"/>
                <a:cs typeface="Calibri"/>
              </a:rPr>
              <a:t>č. 589/1992 </a:t>
            </a:r>
            <a:r>
              <a:rPr dirty="0" sz="900" spc="-5">
                <a:latin typeface="Calibri"/>
                <a:cs typeface="Calibri"/>
              </a:rPr>
              <a:t>Sb.,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pojistném na sociálním zabezpečení </a:t>
            </a:r>
            <a:r>
              <a:rPr dirty="0" sz="900">
                <a:latin typeface="Calibri"/>
                <a:cs typeface="Calibri"/>
              </a:rPr>
              <a:t>a příspěvku </a:t>
            </a:r>
            <a:r>
              <a:rPr dirty="0" sz="900" spc="-5">
                <a:latin typeface="Calibri"/>
                <a:cs typeface="Calibri"/>
              </a:rPr>
              <a:t>na státní politiku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zaměstnanosti.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9464" y="1208785"/>
          <a:ext cx="5765165" cy="825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4385"/>
                <a:gridCol w="529590"/>
                <a:gridCol w="4431030"/>
              </a:tblGrid>
              <a:tr h="34747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68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Sb.,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stanovení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obcí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pověřeným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obecním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úřadem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stanovení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276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rozšířenou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působností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79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Dobrovolné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obcí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ts val="1275"/>
                        </a:lnSpc>
                      </a:pPr>
                      <a:r>
                        <a:rPr dirty="0" sz="1100" spc="-15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k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Dobrovolné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svazky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obcí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dle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zákona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128/2000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Sb.,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obcích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(obecní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zřízení)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6155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Organizace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zřizované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obcemi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  <a:tabLst>
                          <a:tab pos="860425" algn="l"/>
                          <a:tab pos="1556385" algn="l"/>
                          <a:tab pos="2136775" algn="l"/>
                          <a:tab pos="3023870" algn="l"/>
                          <a:tab pos="382968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Organizace	zřizované	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obcemi	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(příspěvkové	organizace,	obchodní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společnosti,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obecně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prospěšné společnosti, ústavy, školy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školská</a:t>
                      </a:r>
                      <a:r>
                        <a:rPr dirty="0" sz="11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zařízení)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79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Organizace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zřizované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kraji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Organizace zřizované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kraji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(příspěvkové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organizace, obchodní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společnosti,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obecně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prospěšné společnosti, školy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školská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zařízení)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98601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Příspěvkové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organizace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Příspěvkové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organizace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jsou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organizace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zřízené  </a:t>
                      </a:r>
                      <a:r>
                        <a:rPr dirty="0" sz="1100" spc="-5">
                          <a:latin typeface="Calibri"/>
                          <a:cs typeface="Calibri"/>
                          <a:hlinkClick r:id="rId2"/>
                        </a:rPr>
                        <a:t>územními</a:t>
                      </a:r>
                      <a:r>
                        <a:rPr dirty="0" sz="1100" spc="155">
                          <a:latin typeface="Calibri"/>
                          <a:cs typeface="Calibri"/>
                          <a:hlinkClick r:id="rId2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  <a:hlinkClick r:id="rId2"/>
                        </a:rPr>
                        <a:t>samosprávnými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 marR="5778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  <a:hlinkClick r:id="rId2"/>
                        </a:rPr>
                        <a:t>celky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dle zákona 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250/2000 Sb.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rozpočtových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pravidlech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územních  rozpočtů,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to  pro  takové činnosti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působnosti  územních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samosprávných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 marR="6032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celků,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které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jsou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zpravidla neziskové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jejichž rozsah, struktura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složitost  vyžadují samostatnou </a:t>
                      </a:r>
                      <a:r>
                        <a:rPr dirty="0" sz="1100" spc="-5">
                          <a:latin typeface="Calibri"/>
                          <a:cs typeface="Calibri"/>
                          <a:hlinkClick r:id="rId3"/>
                        </a:rPr>
                        <a:t>právní</a:t>
                      </a:r>
                      <a:r>
                        <a:rPr dirty="0" sz="1100" spc="1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  <a:hlinkClick r:id="rId3"/>
                        </a:rPr>
                        <a:t>subjektivitu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8236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  <a:tabLst>
                          <a:tab pos="703580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Nestátní	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neziskové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organizace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214629" indent="-145415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spolky dle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214-302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89/2012 Sb., občanský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zákoník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214629" indent="-14541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obecně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prospěšné společnosti zřízené podle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248/1995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Sb.,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 obecně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prospěšných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společnostech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214629" indent="-14541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ústavy dle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402-418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89/2012 Sb., občanský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zákoník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214629" marR="59055" indent="-144780">
                        <a:lnSpc>
                          <a:spcPct val="101800"/>
                        </a:lnSpc>
                        <a:spcBef>
                          <a:spcPts val="50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církevní právnické osoby zřízené podle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3/2002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církvích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náboženských společnostech, pokud poskytují zdravotní, kulturní,  vzdělávací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 služby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nebo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sociálně právní ochranu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dětí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214629" marR="58419" indent="-144780">
                        <a:lnSpc>
                          <a:spcPct val="1018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nadace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(§ 306-393)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nadační fondy (§394-401) zřízené podle zákona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89/2012 Sb., občanský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zákoník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725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OSVČ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68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Osoba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samostatně výdělečně činná dle 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155/1995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Sb.,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276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důchodovém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pojištění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403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  <a:tabLst>
                          <a:tab pos="1191260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Poradenské	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Právnické</a:t>
                      </a:r>
                      <a:r>
                        <a:rPr dirty="0" sz="11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fyzické</a:t>
                      </a:r>
                      <a:r>
                        <a:rPr dirty="0" sz="11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</a:t>
                      </a:r>
                      <a:r>
                        <a:rPr dirty="0" sz="11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(včetně</a:t>
                      </a:r>
                      <a:r>
                        <a:rPr dirty="0" sz="11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právnických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osob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vykonávajících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činnost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0688">
                <a:tc gridSpan="2">
                  <a:txBody>
                    <a:bodyPr/>
                    <a:lstStyle/>
                    <a:p>
                      <a:pPr marL="69850">
                        <a:lnSpc>
                          <a:spcPts val="117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vzdělávací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instituce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7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škol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školských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zařízení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zapsaných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školském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rejstříku),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které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mají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jako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7068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7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hlavní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předmět činnosti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posledním daňovém přiznání příp.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příloze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účetní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7068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7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závěrky uvedenou činnost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 oblasti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vzdělávání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nebo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poradenství.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Mohou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69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7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nabývat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těchto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forem: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2763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4629" indent="-145415">
                        <a:lnSpc>
                          <a:spcPct val="100000"/>
                        </a:lnSpc>
                        <a:spcBef>
                          <a:spcPts val="570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obchodní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korporace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 indent="-145415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OSVČ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 indent="-14541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NNO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 indent="-14541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školy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školská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zařízení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 indent="-14541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vysoké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 gridSpan="2"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Poskytovatelé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sociálních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služeb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ts val="1275"/>
                        </a:lnSpc>
                        <a:tabLst>
                          <a:tab pos="1146810" algn="l"/>
                          <a:tab pos="1837055" algn="l"/>
                          <a:tab pos="2331085" algn="l"/>
                          <a:tab pos="2888615" algn="l"/>
                          <a:tab pos="3561715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Poskytovatelé	sociálních	služeb	zapsaní	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</a:t>
                      </a:r>
                      <a:r>
                        <a:rPr dirty="0" sz="11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registru	poskytovatelů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sociálních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služeb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dle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zákona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108/2006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sociálních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službách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08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  <a:tabLst>
                          <a:tab pos="575310" algn="l"/>
                        </a:tabLst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Školy	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zařízení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ts val="1275"/>
                        </a:lnSpc>
                      </a:pPr>
                      <a:r>
                        <a:rPr dirty="0" sz="1100" spc="-15">
                          <a:latin typeface="Calibri"/>
                          <a:cs typeface="Calibri"/>
                        </a:rPr>
                        <a:t>š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ká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Právnické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  vykonávající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činnost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školy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školského  zařízení</a:t>
                      </a:r>
                      <a:r>
                        <a:rPr dirty="0" sz="1100" spc="-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zapsaná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14629" marR="6032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školském rejstříku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dle zákona č.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561/2004 Sb.,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předškolním,  základním,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středním,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vyšším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odborném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jiném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vzdělávání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(školský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zákon)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9764" y="1188465"/>
            <a:ext cx="6041390" cy="671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  <a:tabLst>
                <a:tab pos="588645" algn="l"/>
              </a:tabLst>
            </a:pPr>
            <a:r>
              <a:rPr dirty="0" sz="1200" b="1">
                <a:latin typeface="Calibri"/>
                <a:cs typeface="Calibri"/>
              </a:rPr>
              <a:t>4.3.	</a:t>
            </a:r>
            <a:r>
              <a:rPr dirty="0" sz="1200" spc="-5" b="1">
                <a:latin typeface="Calibri"/>
                <a:cs typeface="Calibri"/>
              </a:rPr>
              <a:t>Vymezení oprávněných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partnerů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39700" marR="132715">
              <a:lnSpc>
                <a:spcPct val="101800"/>
              </a:lnSpc>
              <a:spcBef>
                <a:spcPts val="855"/>
              </a:spcBef>
            </a:pP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tuto výzvu </a:t>
            </a:r>
            <a:r>
              <a:rPr dirty="0" sz="1100" spc="-10">
                <a:latin typeface="Calibri"/>
                <a:cs typeface="Calibri"/>
              </a:rPr>
              <a:t>jsou </a:t>
            </a:r>
            <a:r>
              <a:rPr dirty="0" sz="1100" spc="-5">
                <a:latin typeface="Calibri"/>
                <a:cs typeface="Calibri"/>
              </a:rPr>
              <a:t>oprávněnými partnery </a:t>
            </a:r>
            <a:r>
              <a:rPr dirty="0" sz="1100" spc="-5" b="1">
                <a:latin typeface="Calibri"/>
                <a:cs typeface="Calibri"/>
              </a:rPr>
              <a:t>partneři </a:t>
            </a:r>
            <a:r>
              <a:rPr dirty="0" sz="1100" b="1">
                <a:latin typeface="Calibri"/>
                <a:cs typeface="Calibri"/>
              </a:rPr>
              <a:t>s </a:t>
            </a:r>
            <a:r>
              <a:rPr dirty="0" sz="1100" spc="-5" b="1">
                <a:latin typeface="Calibri"/>
                <a:cs typeface="Calibri"/>
              </a:rPr>
              <a:t>finančním příspěvkem  </a:t>
            </a:r>
            <a:r>
              <a:rPr dirty="0" sz="1100" b="1">
                <a:latin typeface="Calibri"/>
                <a:cs typeface="Calibri"/>
              </a:rPr>
              <a:t>i </a:t>
            </a:r>
            <a:r>
              <a:rPr dirty="0" sz="1100" spc="-5" b="1">
                <a:latin typeface="Calibri"/>
                <a:cs typeface="Calibri"/>
              </a:rPr>
              <a:t>bez finančního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příspěvku.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50">
              <a:latin typeface="Times New Roman"/>
              <a:cs typeface="Times New Roman"/>
            </a:endParaRPr>
          </a:p>
          <a:p>
            <a:pPr algn="just" marL="139700" marR="13017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Obecně může </a:t>
            </a:r>
            <a:r>
              <a:rPr dirty="0" sz="1100">
                <a:latin typeface="Calibri"/>
                <a:cs typeface="Calibri"/>
              </a:rPr>
              <a:t>dle </a:t>
            </a:r>
            <a:r>
              <a:rPr dirty="0" sz="1100" spc="-5">
                <a:latin typeface="Calibri"/>
                <a:cs typeface="Calibri"/>
              </a:rPr>
              <a:t>pravidel </a:t>
            </a:r>
            <a:r>
              <a:rPr dirty="0" sz="1100">
                <a:latin typeface="Calibri"/>
                <a:cs typeface="Calibri"/>
              </a:rPr>
              <a:t>OPZ oprávněným </a:t>
            </a:r>
            <a:r>
              <a:rPr dirty="0" sz="1100" spc="-5" b="1">
                <a:latin typeface="Calibri"/>
                <a:cs typeface="Calibri"/>
              </a:rPr>
              <a:t>partnerem </a:t>
            </a:r>
            <a:r>
              <a:rPr dirty="0" sz="1100" b="1">
                <a:latin typeface="Calibri"/>
                <a:cs typeface="Calibri"/>
              </a:rPr>
              <a:t>s </a:t>
            </a:r>
            <a:r>
              <a:rPr dirty="0" sz="1100" spc="-5" b="1">
                <a:latin typeface="Calibri"/>
                <a:cs typeface="Calibri"/>
              </a:rPr>
              <a:t>finančním příspěvkem </a:t>
            </a:r>
            <a:r>
              <a:rPr dirty="0" sz="1100">
                <a:latin typeface="Calibri"/>
                <a:cs typeface="Calibri"/>
              </a:rPr>
              <a:t>být pouze </a:t>
            </a:r>
            <a:r>
              <a:rPr dirty="0" sz="1100" spc="-5">
                <a:latin typeface="Calibri"/>
                <a:cs typeface="Calibri"/>
              </a:rPr>
              <a:t>osoba,  </a:t>
            </a:r>
            <a:r>
              <a:rPr dirty="0" sz="1100">
                <a:latin typeface="Calibri"/>
                <a:cs typeface="Calibri"/>
              </a:rPr>
              <a:t>která nepatří </a:t>
            </a:r>
            <a:r>
              <a:rPr dirty="0" sz="1100" spc="-5">
                <a:latin typeface="Calibri"/>
                <a:cs typeface="Calibri"/>
              </a:rPr>
              <a:t>mezi subjekty, které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nemohou výzvy </a:t>
            </a:r>
            <a:r>
              <a:rPr dirty="0" sz="1100">
                <a:latin typeface="Calibri"/>
                <a:cs typeface="Calibri"/>
              </a:rPr>
              <a:t>účastnit z </a:t>
            </a:r>
            <a:r>
              <a:rPr dirty="0" sz="1100" spc="-5">
                <a:latin typeface="Calibri"/>
                <a:cs typeface="Calibri"/>
              </a:rPr>
              <a:t>důvodů insolvence, pokut, dluhu </a:t>
            </a:r>
            <a:r>
              <a:rPr dirty="0" sz="1100">
                <a:latin typeface="Calibri"/>
                <a:cs typeface="Calibri"/>
              </a:rPr>
              <a:t>(viz  vymezení v </a:t>
            </a:r>
            <a:r>
              <a:rPr dirty="0" sz="1100" spc="-5">
                <a:latin typeface="Calibri"/>
                <a:cs typeface="Calibri"/>
              </a:rPr>
              <a:t>rámci </a:t>
            </a:r>
            <a:r>
              <a:rPr dirty="0" sz="1100">
                <a:latin typeface="Calibri"/>
                <a:cs typeface="Calibri"/>
              </a:rPr>
              <a:t>části </a:t>
            </a:r>
            <a:r>
              <a:rPr dirty="0" sz="1100" spc="-5">
                <a:latin typeface="Calibri"/>
                <a:cs typeface="Calibri"/>
              </a:rPr>
              <a:t>4.2 této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39700" marR="131445">
              <a:lnSpc>
                <a:spcPct val="101699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Příspěvkové organizace zřizované organizačními složkami státu </a:t>
            </a:r>
            <a:r>
              <a:rPr dirty="0" sz="1100">
                <a:latin typeface="Calibri"/>
                <a:cs typeface="Calibri"/>
              </a:rPr>
              <a:t>mohou být partnery s </a:t>
            </a:r>
            <a:r>
              <a:rPr dirty="0" sz="1100" spc="-5">
                <a:latin typeface="Calibri"/>
                <a:cs typeface="Calibri"/>
              </a:rPr>
              <a:t>finančním  příspěvkem pouze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projektech, </a:t>
            </a:r>
            <a:r>
              <a:rPr dirty="0" sz="1100">
                <a:latin typeface="Calibri"/>
                <a:cs typeface="Calibri"/>
              </a:rPr>
              <a:t>kde </a:t>
            </a:r>
            <a:r>
              <a:rPr dirty="0" sz="1100" spc="-5">
                <a:latin typeface="Calibri"/>
                <a:cs typeface="Calibri"/>
              </a:rPr>
              <a:t>je </a:t>
            </a:r>
            <a:r>
              <a:rPr dirty="0" sz="1100">
                <a:latin typeface="Calibri"/>
                <a:cs typeface="Calibri"/>
              </a:rPr>
              <a:t>v pozici </a:t>
            </a:r>
            <a:r>
              <a:rPr dirty="0" sz="1100" spc="-5">
                <a:latin typeface="Calibri"/>
                <a:cs typeface="Calibri"/>
              </a:rPr>
              <a:t>žadatele/příjemce jejich zřizovatel. Územní  samosprávné celky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jimi </a:t>
            </a:r>
            <a:r>
              <a:rPr dirty="0" sz="1100">
                <a:latin typeface="Calibri"/>
                <a:cs typeface="Calibri"/>
              </a:rPr>
              <a:t>zřizované organizace </a:t>
            </a:r>
            <a:r>
              <a:rPr dirty="0" sz="1100" spc="-5">
                <a:latin typeface="Calibri"/>
                <a:cs typeface="Calibri"/>
              </a:rPr>
              <a:t>mohou </a:t>
            </a:r>
            <a:r>
              <a:rPr dirty="0" sz="1100">
                <a:latin typeface="Calibri"/>
                <a:cs typeface="Calibri"/>
              </a:rPr>
              <a:t>být </a:t>
            </a:r>
            <a:r>
              <a:rPr dirty="0" sz="1100" spc="-5">
                <a:latin typeface="Calibri"/>
                <a:cs typeface="Calibri"/>
              </a:rPr>
              <a:t>partnery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finančním příspěvkem </a:t>
            </a:r>
            <a:r>
              <a:rPr dirty="0" sz="1100">
                <a:latin typeface="Calibri"/>
                <a:cs typeface="Calibri"/>
              </a:rPr>
              <a:t>pouze  v </a:t>
            </a:r>
            <a:r>
              <a:rPr dirty="0" sz="1100" spc="-5">
                <a:latin typeface="Calibri"/>
                <a:cs typeface="Calibri"/>
              </a:rPr>
              <a:t>projektech, kde vzájemný </a:t>
            </a:r>
            <a:r>
              <a:rPr dirty="0" sz="1100">
                <a:latin typeface="Calibri"/>
                <a:cs typeface="Calibri"/>
              </a:rPr>
              <a:t>vztah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daného </a:t>
            </a:r>
            <a:r>
              <a:rPr dirty="0" sz="1100">
                <a:latin typeface="Calibri"/>
                <a:cs typeface="Calibri"/>
              </a:rPr>
              <a:t>partnera </a:t>
            </a:r>
            <a:r>
              <a:rPr dirty="0" sz="1100" spc="-5">
                <a:latin typeface="Calibri"/>
                <a:cs typeface="Calibri"/>
              </a:rPr>
              <a:t>umožňuje poskytování prostředků 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rozpočtu příjemce do rozpočtu </a:t>
            </a:r>
            <a:r>
              <a:rPr dirty="0" sz="1100">
                <a:latin typeface="Calibri"/>
                <a:cs typeface="Calibri"/>
              </a:rPr>
              <a:t>partnera v </a:t>
            </a:r>
            <a:r>
              <a:rPr dirty="0" sz="1100" spc="-5">
                <a:latin typeface="Calibri"/>
                <a:cs typeface="Calibri"/>
              </a:rPr>
              <a:t>souladu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platnými právními předpisy, zejména zákonem 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250/2000 Sb., </a:t>
            </a:r>
            <a:r>
              <a:rPr dirty="0" sz="1100">
                <a:latin typeface="Calibri"/>
                <a:cs typeface="Calibri"/>
              </a:rPr>
              <a:t>o </a:t>
            </a:r>
            <a:r>
              <a:rPr dirty="0" sz="1100" spc="-5">
                <a:latin typeface="Calibri"/>
                <a:cs typeface="Calibri"/>
              </a:rPr>
              <a:t>rozpočtových pravidlech územních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rozpočtů.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39700" marR="132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Právní </a:t>
            </a:r>
            <a:r>
              <a:rPr dirty="0" sz="1100" spc="-5">
                <a:latin typeface="Calibri"/>
                <a:cs typeface="Calibri"/>
              </a:rPr>
              <a:t>forma </a:t>
            </a:r>
            <a:r>
              <a:rPr dirty="0" sz="1100" spc="-5" b="1">
                <a:latin typeface="Calibri"/>
                <a:cs typeface="Calibri"/>
              </a:rPr>
              <a:t>partnera </a:t>
            </a:r>
            <a:r>
              <a:rPr dirty="0" sz="1100" spc="-10" b="1">
                <a:latin typeface="Calibri"/>
                <a:cs typeface="Calibri"/>
              </a:rPr>
              <a:t>bez </a:t>
            </a:r>
            <a:r>
              <a:rPr dirty="0" sz="1100" spc="-5" b="1">
                <a:latin typeface="Calibri"/>
                <a:cs typeface="Calibri"/>
              </a:rPr>
              <a:t>finančního příspěvku </a:t>
            </a:r>
            <a:r>
              <a:rPr dirty="0" sz="1100">
                <a:latin typeface="Calibri"/>
                <a:cs typeface="Calibri"/>
              </a:rPr>
              <a:t>není </a:t>
            </a:r>
            <a:r>
              <a:rPr dirty="0" sz="1100" spc="-5">
                <a:latin typeface="Calibri"/>
                <a:cs typeface="Calibri"/>
              </a:rPr>
              <a:t>omezena.</a:t>
            </a:r>
            <a:r>
              <a:rPr dirty="0" baseline="31746" sz="1050" spc="-7">
                <a:latin typeface="Calibri"/>
                <a:cs typeface="Calibri"/>
              </a:rPr>
              <a:t>3 </a:t>
            </a:r>
            <a:r>
              <a:rPr dirty="0" sz="1100">
                <a:latin typeface="Calibri"/>
                <a:cs typeface="Calibri"/>
              </a:rPr>
              <a:t>Partner </a:t>
            </a:r>
            <a:r>
              <a:rPr dirty="0" sz="1100" spc="-5">
                <a:latin typeface="Calibri"/>
                <a:cs typeface="Calibri"/>
              </a:rPr>
              <a:t>se podílí na </a:t>
            </a:r>
            <a:r>
              <a:rPr dirty="0" sz="1100">
                <a:latin typeface="Calibri"/>
                <a:cs typeface="Calibri"/>
              </a:rPr>
              <a:t>realizaci </a:t>
            </a:r>
            <a:r>
              <a:rPr dirty="0" sz="1100" spc="-5">
                <a:latin typeface="Calibri"/>
                <a:cs typeface="Calibri"/>
              </a:rPr>
              <a:t>věcných  </a:t>
            </a:r>
            <a:r>
              <a:rPr dirty="0" sz="1100">
                <a:latin typeface="Calibri"/>
                <a:cs typeface="Calibri"/>
              </a:rPr>
              <a:t>aktivit </a:t>
            </a:r>
            <a:r>
              <a:rPr dirty="0" sz="1100" spc="-5">
                <a:latin typeface="Calibri"/>
                <a:cs typeface="Calibri"/>
              </a:rPr>
              <a:t>projektu (např. formou konzultací, odborné garance) </a:t>
            </a:r>
            <a:r>
              <a:rPr dirty="0" sz="1100">
                <a:latin typeface="Calibri"/>
                <a:cs typeface="Calibri"/>
              </a:rPr>
              <a:t>a není mu </a:t>
            </a:r>
            <a:r>
              <a:rPr dirty="0" sz="1100" spc="-5">
                <a:latin typeface="Calibri"/>
                <a:cs typeface="Calibri"/>
              </a:rPr>
              <a:t>poskytován žádný finanční  příspěvek za účast při realizaci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50">
              <a:latin typeface="Times New Roman"/>
              <a:cs typeface="Times New Roman"/>
            </a:endParaRPr>
          </a:p>
          <a:p>
            <a:pPr algn="just" marL="139700" marR="13271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Partnerem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nerozumí subjekt, který je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dodavatelském </a:t>
            </a:r>
            <a:r>
              <a:rPr dirty="0" sz="1100">
                <a:latin typeface="Calibri"/>
                <a:cs typeface="Calibri"/>
              </a:rPr>
              <a:t>či </a:t>
            </a:r>
            <a:r>
              <a:rPr dirty="0" sz="1100" spc="-5">
                <a:latin typeface="Calibri"/>
                <a:cs typeface="Calibri"/>
              </a:rPr>
              <a:t>odběratelském vztahu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příjemci dotace  (např. </a:t>
            </a:r>
            <a:r>
              <a:rPr dirty="0" sz="1100">
                <a:latin typeface="Calibri"/>
                <a:cs typeface="Calibri"/>
              </a:rPr>
              <a:t>nestátní </a:t>
            </a:r>
            <a:r>
              <a:rPr dirty="0" sz="1100" spc="-5">
                <a:latin typeface="Calibri"/>
                <a:cs typeface="Calibri"/>
              </a:rPr>
              <a:t>nezisková </a:t>
            </a:r>
            <a:r>
              <a:rPr dirty="0" sz="1100">
                <a:latin typeface="Calibri"/>
                <a:cs typeface="Calibri"/>
              </a:rPr>
              <a:t>organizace, </a:t>
            </a:r>
            <a:r>
              <a:rPr dirty="0" sz="1100" spc="-5">
                <a:latin typeface="Calibri"/>
                <a:cs typeface="Calibri"/>
              </a:rPr>
              <a:t>která poskytuje příjemci za úhradu sociální služby, dodavatel  materiálu, odběratel výrobků/služeb).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Fyzická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osoba,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která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není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samostatně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výdělečně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činná,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nemůže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být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zapojena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jako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partner.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</a:pPr>
            <a:r>
              <a:rPr dirty="0" sz="1100" spc="-5" b="1">
                <a:latin typeface="Calibri"/>
                <a:cs typeface="Calibri"/>
              </a:rPr>
              <a:t>Informace </a:t>
            </a:r>
            <a:r>
              <a:rPr dirty="0" sz="1100" b="1">
                <a:latin typeface="Calibri"/>
                <a:cs typeface="Calibri"/>
              </a:rPr>
              <a:t>o </a:t>
            </a:r>
            <a:r>
              <a:rPr dirty="0" sz="1100" spc="-5" b="1">
                <a:latin typeface="Calibri"/>
                <a:cs typeface="Calibri"/>
              </a:rPr>
              <a:t>oprávněných partnerech </a:t>
            </a:r>
            <a:r>
              <a:rPr dirty="0" sz="1100" b="1">
                <a:latin typeface="Calibri"/>
                <a:cs typeface="Calibri"/>
              </a:rPr>
              <a:t>pro </a:t>
            </a:r>
            <a:r>
              <a:rPr dirty="0" sz="1100" spc="-5" b="1">
                <a:latin typeface="Calibri"/>
                <a:cs typeface="Calibri"/>
              </a:rPr>
              <a:t>projekty aktivity 1.1 (Sociální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služby)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tuto </a:t>
            </a:r>
            <a:r>
              <a:rPr dirty="0" sz="1100">
                <a:latin typeface="Calibri"/>
                <a:cs typeface="Calibri"/>
              </a:rPr>
              <a:t>výzvu jsou </a:t>
            </a:r>
            <a:r>
              <a:rPr dirty="0" sz="1100" spc="-5">
                <a:latin typeface="Calibri"/>
                <a:cs typeface="Calibri"/>
              </a:rPr>
              <a:t>oprávněnými partnery pouze </a:t>
            </a:r>
            <a:r>
              <a:rPr dirty="0" sz="1100" spc="-5" b="1">
                <a:latin typeface="Calibri"/>
                <a:cs typeface="Calibri"/>
              </a:rPr>
              <a:t>partneři </a:t>
            </a:r>
            <a:r>
              <a:rPr dirty="0" sz="1100" b="1">
                <a:latin typeface="Calibri"/>
                <a:cs typeface="Calibri"/>
              </a:rPr>
              <a:t>bez </a:t>
            </a:r>
            <a:r>
              <a:rPr dirty="0" sz="1100" spc="-5" b="1">
                <a:latin typeface="Calibri"/>
                <a:cs typeface="Calibri"/>
              </a:rPr>
              <a:t>finančního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příspěvku.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50">
              <a:latin typeface="Times New Roman"/>
              <a:cs typeface="Times New Roman"/>
            </a:endParaRPr>
          </a:p>
          <a:p>
            <a:pPr algn="just" marL="139700" marR="132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Právní </a:t>
            </a:r>
            <a:r>
              <a:rPr dirty="0" sz="1100" spc="-5">
                <a:latin typeface="Calibri"/>
                <a:cs typeface="Calibri"/>
              </a:rPr>
              <a:t>forma </a:t>
            </a:r>
            <a:r>
              <a:rPr dirty="0" sz="1100" spc="-5" b="1">
                <a:latin typeface="Calibri"/>
                <a:cs typeface="Calibri"/>
              </a:rPr>
              <a:t>partnera </a:t>
            </a:r>
            <a:r>
              <a:rPr dirty="0" sz="1100" spc="-10" b="1">
                <a:latin typeface="Calibri"/>
                <a:cs typeface="Calibri"/>
              </a:rPr>
              <a:t>bez </a:t>
            </a:r>
            <a:r>
              <a:rPr dirty="0" sz="1100" spc="-5" b="1">
                <a:latin typeface="Calibri"/>
                <a:cs typeface="Calibri"/>
              </a:rPr>
              <a:t>finančního příspěvku </a:t>
            </a:r>
            <a:r>
              <a:rPr dirty="0" sz="1100">
                <a:latin typeface="Calibri"/>
                <a:cs typeface="Calibri"/>
              </a:rPr>
              <a:t>není </a:t>
            </a:r>
            <a:r>
              <a:rPr dirty="0" sz="1100" spc="-5">
                <a:latin typeface="Calibri"/>
                <a:cs typeface="Calibri"/>
              </a:rPr>
              <a:t>omezena.</a:t>
            </a:r>
            <a:r>
              <a:rPr dirty="0" baseline="31746" sz="1050" spc="-7">
                <a:latin typeface="Calibri"/>
                <a:cs typeface="Calibri"/>
              </a:rPr>
              <a:t>4 </a:t>
            </a:r>
            <a:r>
              <a:rPr dirty="0" sz="1100">
                <a:latin typeface="Calibri"/>
                <a:cs typeface="Calibri"/>
              </a:rPr>
              <a:t>Partner </a:t>
            </a:r>
            <a:r>
              <a:rPr dirty="0" sz="1100" spc="-5">
                <a:latin typeface="Calibri"/>
                <a:cs typeface="Calibri"/>
              </a:rPr>
              <a:t>se podílí na </a:t>
            </a:r>
            <a:r>
              <a:rPr dirty="0" sz="1100">
                <a:latin typeface="Calibri"/>
                <a:cs typeface="Calibri"/>
              </a:rPr>
              <a:t>realizaci </a:t>
            </a:r>
            <a:r>
              <a:rPr dirty="0" sz="1100" spc="-5">
                <a:latin typeface="Calibri"/>
                <a:cs typeface="Calibri"/>
              </a:rPr>
              <a:t>věcných  </a:t>
            </a:r>
            <a:r>
              <a:rPr dirty="0" sz="1100">
                <a:latin typeface="Calibri"/>
                <a:cs typeface="Calibri"/>
              </a:rPr>
              <a:t>aktivit </a:t>
            </a:r>
            <a:r>
              <a:rPr dirty="0" sz="1100" spc="-5">
                <a:latin typeface="Calibri"/>
                <a:cs typeface="Calibri"/>
              </a:rPr>
              <a:t>projektu (např. formou konzultací, odborné garance) </a:t>
            </a:r>
            <a:r>
              <a:rPr dirty="0" sz="1100">
                <a:latin typeface="Calibri"/>
                <a:cs typeface="Calibri"/>
              </a:rPr>
              <a:t>a není mu </a:t>
            </a:r>
            <a:r>
              <a:rPr dirty="0" sz="1100" spc="-5">
                <a:latin typeface="Calibri"/>
                <a:cs typeface="Calibri"/>
              </a:rPr>
              <a:t>poskytován žádný finanční  příspěvek za účast při realizaci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projektu.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39700" marR="132715">
              <a:lnSpc>
                <a:spcPct val="1018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Partnerem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nerozumí subjekt, který je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dodavatelském </a:t>
            </a:r>
            <a:r>
              <a:rPr dirty="0" sz="1100">
                <a:latin typeface="Calibri"/>
                <a:cs typeface="Calibri"/>
              </a:rPr>
              <a:t>či </a:t>
            </a:r>
            <a:r>
              <a:rPr dirty="0" sz="1100" spc="-5">
                <a:latin typeface="Calibri"/>
                <a:cs typeface="Calibri"/>
              </a:rPr>
              <a:t>odběratelském vztahu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příjemci dotace  (např. </a:t>
            </a:r>
            <a:r>
              <a:rPr dirty="0" sz="1100">
                <a:latin typeface="Calibri"/>
                <a:cs typeface="Calibri"/>
              </a:rPr>
              <a:t>nestátní </a:t>
            </a:r>
            <a:r>
              <a:rPr dirty="0" sz="1100" spc="-5">
                <a:latin typeface="Calibri"/>
                <a:cs typeface="Calibri"/>
              </a:rPr>
              <a:t>nezisková </a:t>
            </a:r>
            <a:r>
              <a:rPr dirty="0" sz="1100">
                <a:latin typeface="Calibri"/>
                <a:cs typeface="Calibri"/>
              </a:rPr>
              <a:t>organizace, </a:t>
            </a:r>
            <a:r>
              <a:rPr dirty="0" sz="1100" spc="-5">
                <a:latin typeface="Calibri"/>
                <a:cs typeface="Calibri"/>
              </a:rPr>
              <a:t>která poskytuje příjemci za úhradu sociální služby, dodavatel  materiálu, odběratel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výrobků/služeb).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Fyzická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osoba,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která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není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samostatně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výdělečně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činná,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nemůže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být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zapojena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jako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partner.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9464" y="8886189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61364" y="8937497"/>
            <a:ext cx="5834380" cy="86106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38100" marR="32384">
              <a:lnSpc>
                <a:spcPct val="101699"/>
              </a:lnSpc>
              <a:spcBef>
                <a:spcPts val="80"/>
              </a:spcBef>
            </a:pPr>
            <a:r>
              <a:rPr dirty="0" baseline="23148" sz="900">
                <a:latin typeface="Calibri"/>
                <a:cs typeface="Calibri"/>
              </a:rPr>
              <a:t>3 </a:t>
            </a:r>
            <a:r>
              <a:rPr dirty="0" sz="900" spc="-5">
                <a:latin typeface="Calibri"/>
                <a:cs typeface="Calibri"/>
              </a:rPr>
              <a:t>Partnerem bez finančního </a:t>
            </a:r>
            <a:r>
              <a:rPr dirty="0" sz="900">
                <a:latin typeface="Calibri"/>
                <a:cs typeface="Calibri"/>
              </a:rPr>
              <a:t>příspěvku </a:t>
            </a:r>
            <a:r>
              <a:rPr dirty="0" sz="900" spc="-5">
                <a:latin typeface="Calibri"/>
                <a:cs typeface="Calibri"/>
              </a:rPr>
              <a:t>může být právnická osoba se sídlem </a:t>
            </a:r>
            <a:r>
              <a:rPr dirty="0" sz="900">
                <a:latin typeface="Calibri"/>
                <a:cs typeface="Calibri"/>
              </a:rPr>
              <a:t>v EU </a:t>
            </a:r>
            <a:r>
              <a:rPr dirty="0" sz="900" spc="-5">
                <a:latin typeface="Calibri"/>
                <a:cs typeface="Calibri"/>
              </a:rPr>
              <a:t>nebo </a:t>
            </a:r>
            <a:r>
              <a:rPr dirty="0" sz="900">
                <a:latin typeface="Calibri"/>
                <a:cs typeface="Calibri"/>
              </a:rPr>
              <a:t>v rámci </a:t>
            </a:r>
            <a:r>
              <a:rPr dirty="0" sz="900" spc="-5">
                <a:latin typeface="Calibri"/>
                <a:cs typeface="Calibri"/>
              </a:rPr>
              <a:t>zemí, </a:t>
            </a:r>
            <a:r>
              <a:rPr dirty="0" sz="900">
                <a:latin typeface="Calibri"/>
                <a:cs typeface="Calibri"/>
              </a:rPr>
              <a:t>jež </a:t>
            </a:r>
            <a:r>
              <a:rPr dirty="0" sz="900" spc="-5">
                <a:latin typeface="Calibri"/>
                <a:cs typeface="Calibri"/>
              </a:rPr>
              <a:t>jsou členy Evropského  sdružení volného obchodu, nebo fyzická osoba působící jako osoba samostatně výdělečně činná (resp. </a:t>
            </a:r>
            <a:r>
              <a:rPr dirty="0" sz="900">
                <a:latin typeface="Calibri"/>
                <a:cs typeface="Calibri"/>
              </a:rPr>
              <a:t>v </a:t>
            </a:r>
            <a:r>
              <a:rPr dirty="0" sz="900" spc="-5">
                <a:latin typeface="Calibri"/>
                <a:cs typeface="Calibri"/>
              </a:rPr>
              <a:t>zahraničí obdobně  působící), která </a:t>
            </a:r>
            <a:r>
              <a:rPr dirty="0" sz="900">
                <a:latin typeface="Calibri"/>
                <a:cs typeface="Calibri"/>
              </a:rPr>
              <a:t>má </a:t>
            </a:r>
            <a:r>
              <a:rPr dirty="0" sz="900" spc="-5">
                <a:latin typeface="Calibri"/>
                <a:cs typeface="Calibri"/>
              </a:rPr>
              <a:t>registrované místo podnikání </a:t>
            </a:r>
            <a:r>
              <a:rPr dirty="0" sz="900">
                <a:latin typeface="Calibri"/>
                <a:cs typeface="Calibri"/>
              </a:rPr>
              <a:t>v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EU.</a:t>
            </a:r>
            <a:endParaRPr sz="900">
              <a:latin typeface="Calibri"/>
              <a:cs typeface="Calibri"/>
            </a:endParaRPr>
          </a:p>
          <a:p>
            <a:pPr algn="just" marL="38100" marR="30480">
              <a:lnSpc>
                <a:spcPct val="101699"/>
              </a:lnSpc>
              <a:spcBef>
                <a:spcPts val="5"/>
              </a:spcBef>
            </a:pPr>
            <a:r>
              <a:rPr dirty="0" baseline="23148" sz="900">
                <a:latin typeface="Calibri"/>
                <a:cs typeface="Calibri"/>
              </a:rPr>
              <a:t>4 </a:t>
            </a:r>
            <a:r>
              <a:rPr dirty="0" sz="900" spc="-5">
                <a:latin typeface="Calibri"/>
                <a:cs typeface="Calibri"/>
              </a:rPr>
              <a:t>Partnerem bez finančního </a:t>
            </a:r>
            <a:r>
              <a:rPr dirty="0" sz="900">
                <a:latin typeface="Calibri"/>
                <a:cs typeface="Calibri"/>
              </a:rPr>
              <a:t>příspěvku </a:t>
            </a:r>
            <a:r>
              <a:rPr dirty="0" sz="900" spc="-5">
                <a:latin typeface="Calibri"/>
                <a:cs typeface="Calibri"/>
              </a:rPr>
              <a:t>může být právnická osoba se sídlem </a:t>
            </a:r>
            <a:r>
              <a:rPr dirty="0" sz="900">
                <a:latin typeface="Calibri"/>
                <a:cs typeface="Calibri"/>
              </a:rPr>
              <a:t>v EU </a:t>
            </a:r>
            <a:r>
              <a:rPr dirty="0" sz="900" spc="-5">
                <a:latin typeface="Calibri"/>
                <a:cs typeface="Calibri"/>
              </a:rPr>
              <a:t>nebo </a:t>
            </a:r>
            <a:r>
              <a:rPr dirty="0" sz="900">
                <a:latin typeface="Calibri"/>
                <a:cs typeface="Calibri"/>
              </a:rPr>
              <a:t>v rámci </a:t>
            </a:r>
            <a:r>
              <a:rPr dirty="0" sz="900" spc="-5">
                <a:latin typeface="Calibri"/>
                <a:cs typeface="Calibri"/>
              </a:rPr>
              <a:t>zemí, </a:t>
            </a:r>
            <a:r>
              <a:rPr dirty="0" sz="900">
                <a:latin typeface="Calibri"/>
                <a:cs typeface="Calibri"/>
              </a:rPr>
              <a:t>jež </a:t>
            </a:r>
            <a:r>
              <a:rPr dirty="0" sz="900" spc="-5">
                <a:latin typeface="Calibri"/>
                <a:cs typeface="Calibri"/>
              </a:rPr>
              <a:t>jsou členy Evropského  sdružení volného obchodu, nebo fyzická osoba působící jako osoba samostatně výdělečně činná (resp. </a:t>
            </a:r>
            <a:r>
              <a:rPr dirty="0" sz="900">
                <a:latin typeface="Calibri"/>
                <a:cs typeface="Calibri"/>
              </a:rPr>
              <a:t>v </a:t>
            </a:r>
            <a:r>
              <a:rPr dirty="0" sz="900" spc="-5">
                <a:latin typeface="Calibri"/>
                <a:cs typeface="Calibri"/>
              </a:rPr>
              <a:t>zahraničí obdobně  působící), která </a:t>
            </a:r>
            <a:r>
              <a:rPr dirty="0" sz="900">
                <a:latin typeface="Calibri"/>
                <a:cs typeface="Calibri"/>
              </a:rPr>
              <a:t>má </a:t>
            </a:r>
            <a:r>
              <a:rPr dirty="0" sz="900" spc="-5">
                <a:latin typeface="Calibri"/>
                <a:cs typeface="Calibri"/>
              </a:rPr>
              <a:t>registrované místo podnikání </a:t>
            </a:r>
            <a:r>
              <a:rPr dirty="0" sz="900">
                <a:latin typeface="Calibri"/>
                <a:cs typeface="Calibri"/>
              </a:rPr>
              <a:t>v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764" y="1188465"/>
            <a:ext cx="31299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1645" algn="l"/>
              </a:tabLst>
            </a:pPr>
            <a:r>
              <a:rPr dirty="0" sz="1200" b="1">
                <a:latin typeface="Calibri"/>
                <a:cs typeface="Calibri"/>
              </a:rPr>
              <a:t>4.4.	</a:t>
            </a:r>
            <a:r>
              <a:rPr dirty="0" sz="1200" spc="-5" b="1">
                <a:latin typeface="Calibri"/>
                <a:cs typeface="Calibri"/>
              </a:rPr>
              <a:t>Míra podpory </a:t>
            </a:r>
            <a:r>
              <a:rPr dirty="0" sz="1200" b="1">
                <a:latin typeface="Calibri"/>
                <a:cs typeface="Calibri"/>
              </a:rPr>
              <a:t>– </a:t>
            </a:r>
            <a:r>
              <a:rPr dirty="0" sz="1200" spc="-5" b="1">
                <a:latin typeface="Calibri"/>
                <a:cs typeface="Calibri"/>
              </a:rPr>
              <a:t>rozpad zdrojů financování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68044" y="1432813"/>
          <a:ext cx="5838190" cy="3961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4935"/>
                <a:gridCol w="1281430"/>
                <a:gridCol w="1100454"/>
                <a:gridCol w="790575"/>
              </a:tblGrid>
              <a:tr h="347472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Typ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příjemce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dle</a:t>
                      </a:r>
                      <a:r>
                        <a:rPr dirty="0" sz="1100" spc="-2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pravidel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spolufinancování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Evropský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podíl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Příjemce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75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Státní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rozpočet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0477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Školy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školská zařízení zřizovaná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447040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ministerstvy dle školského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zákona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(č.  561/2004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Sb.)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8012">
                <a:tc>
                  <a:txBody>
                    <a:bodyPr/>
                    <a:lstStyle/>
                    <a:p>
                      <a:pPr marL="10477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Obce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271780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Příspěvkové organizace zřizované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kraji a  obcemi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(s výjimkou škol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školských  zařízení)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Dobrovolné svazky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obcí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541">
                <a:tc>
                  <a:txBody>
                    <a:bodyPr/>
                    <a:lstStyle/>
                    <a:p>
                      <a:pPr marL="1047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Právnické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osoby vykonávající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činnost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286385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školských zařízení (zapsané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školském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rejstříku)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12976">
                <a:tc>
                  <a:txBody>
                    <a:bodyPr/>
                    <a:lstStyle/>
                    <a:p>
                      <a:pPr marL="104775">
                        <a:lnSpc>
                          <a:spcPts val="127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Soukromoprávní subjekty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vykonávající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807085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veřejně prospěšnou činnost:  Obecně prospěšné společnosti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Spolky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Ústavy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71247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Církve 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náboženské společnosti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Nadace 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nadační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fondy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Místní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akční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skupiny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04775" marR="382270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Hospodářská komora, Agrární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komora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Svazy, asociace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85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35964" y="5592809"/>
            <a:ext cx="5911850" cy="2294890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439"/>
              </a:spcBef>
              <a:tabLst>
                <a:tab pos="512445" algn="l"/>
              </a:tabLst>
            </a:pPr>
            <a:r>
              <a:rPr dirty="0" sz="1200" b="1">
                <a:latin typeface="Calibri"/>
                <a:cs typeface="Calibri"/>
              </a:rPr>
              <a:t>4.5.	</a:t>
            </a:r>
            <a:r>
              <a:rPr dirty="0" sz="1200" spc="-5" b="1">
                <a:latin typeface="Calibri"/>
                <a:cs typeface="Calibri"/>
              </a:rPr>
              <a:t>Maximální </a:t>
            </a:r>
            <a:r>
              <a:rPr dirty="0" sz="1200" b="1">
                <a:latin typeface="Calibri"/>
                <a:cs typeface="Calibri"/>
              </a:rPr>
              <a:t>a </a:t>
            </a:r>
            <a:r>
              <a:rPr dirty="0" sz="1200" spc="-5" b="1">
                <a:latin typeface="Calibri"/>
                <a:cs typeface="Calibri"/>
              </a:rPr>
              <a:t>minimální </a:t>
            </a:r>
            <a:r>
              <a:rPr dirty="0" sz="1200" spc="-10" b="1">
                <a:latin typeface="Calibri"/>
                <a:cs typeface="Calibri"/>
              </a:rPr>
              <a:t>výše </a:t>
            </a:r>
            <a:r>
              <a:rPr dirty="0" sz="1200" spc="-5" b="1">
                <a:latin typeface="Calibri"/>
                <a:cs typeface="Calibri"/>
              </a:rPr>
              <a:t>celkových způsobilých výdajů</a:t>
            </a:r>
            <a:r>
              <a:rPr dirty="0" sz="1200" spc="4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projektu</a:t>
            </a:r>
            <a:endParaRPr sz="1200">
              <a:latin typeface="Calibri"/>
              <a:cs typeface="Calibri"/>
            </a:endParaRPr>
          </a:p>
          <a:p>
            <a:pPr marL="314960" indent="-251460">
              <a:lnSpc>
                <a:spcPct val="100000"/>
              </a:lnSpc>
              <a:spcBef>
                <a:spcPts val="315"/>
              </a:spcBef>
              <a:buClr>
                <a:srgbClr val="4F81BC"/>
              </a:buClr>
              <a:buFont typeface="Wingdings 2"/>
              <a:buChar char=""/>
              <a:tabLst>
                <a:tab pos="314325" algn="l"/>
                <a:tab pos="314960" algn="l"/>
              </a:tabLst>
            </a:pPr>
            <a:r>
              <a:rPr dirty="0" sz="1100">
                <a:latin typeface="Calibri"/>
                <a:cs typeface="Calibri"/>
              </a:rPr>
              <a:t>Minimální </a:t>
            </a:r>
            <a:r>
              <a:rPr dirty="0" sz="1100" spc="-5">
                <a:latin typeface="Calibri"/>
                <a:cs typeface="Calibri"/>
              </a:rPr>
              <a:t>výše celkových způsobilých </a:t>
            </a:r>
            <a:r>
              <a:rPr dirty="0" sz="1100">
                <a:latin typeface="Calibri"/>
                <a:cs typeface="Calibri"/>
              </a:rPr>
              <a:t>výdajů </a:t>
            </a:r>
            <a:r>
              <a:rPr dirty="0" sz="1100" spc="-5">
                <a:latin typeface="Calibri"/>
                <a:cs typeface="Calibri"/>
              </a:rPr>
              <a:t>projektu: 400 000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CZK</a:t>
            </a:r>
            <a:endParaRPr sz="1100">
              <a:latin typeface="Calibri"/>
              <a:cs typeface="Calibri"/>
            </a:endParaRPr>
          </a:p>
          <a:p>
            <a:pPr marL="314960" indent="-251460">
              <a:lnSpc>
                <a:spcPct val="100000"/>
              </a:lnSpc>
              <a:spcBef>
                <a:spcPts val="25"/>
              </a:spcBef>
              <a:buClr>
                <a:srgbClr val="4F81BC"/>
              </a:buClr>
              <a:buFont typeface="Wingdings 2"/>
              <a:buChar char=""/>
              <a:tabLst>
                <a:tab pos="314325" algn="l"/>
                <a:tab pos="314960" algn="l"/>
              </a:tabLst>
            </a:pPr>
            <a:r>
              <a:rPr dirty="0" sz="1100" spc="-5">
                <a:latin typeface="Calibri"/>
                <a:cs typeface="Calibri"/>
              </a:rPr>
              <a:t>Maximální výše celkových způsobilých </a:t>
            </a:r>
            <a:r>
              <a:rPr dirty="0" sz="1100">
                <a:latin typeface="Calibri"/>
                <a:cs typeface="Calibri"/>
              </a:rPr>
              <a:t>výdajů </a:t>
            </a:r>
            <a:r>
              <a:rPr dirty="0" sz="1100" spc="-5">
                <a:latin typeface="Calibri"/>
                <a:cs typeface="Calibri"/>
              </a:rPr>
              <a:t>projektu: </a:t>
            </a:r>
            <a:r>
              <a:rPr dirty="0" sz="1100">
                <a:latin typeface="Calibri"/>
                <a:cs typeface="Calibri"/>
              </a:rPr>
              <a:t>4 </a:t>
            </a:r>
            <a:r>
              <a:rPr dirty="0" sz="1100" spc="-5">
                <a:latin typeface="Calibri"/>
                <a:cs typeface="Calibri"/>
              </a:rPr>
              <a:t>046 000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CZK</a:t>
            </a:r>
            <a:endParaRPr sz="1100">
              <a:latin typeface="Calibri"/>
              <a:cs typeface="Calibri"/>
            </a:endParaRPr>
          </a:p>
          <a:p>
            <a:pPr marL="314325" marR="81280">
              <a:lnSpc>
                <a:spcPct val="100899"/>
              </a:lnSpc>
              <a:spcBef>
                <a:spcPts val="10"/>
              </a:spcBef>
            </a:pP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projekty realizované </a:t>
            </a:r>
            <a:r>
              <a:rPr dirty="0" sz="1100">
                <a:latin typeface="Calibri"/>
                <a:cs typeface="Calibri"/>
              </a:rPr>
              <a:t>v režimu </a:t>
            </a:r>
            <a:r>
              <a:rPr dirty="0" sz="1100" spc="-5">
                <a:latin typeface="Calibri"/>
                <a:cs typeface="Calibri"/>
              </a:rPr>
              <a:t>podpory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minimis je maximální výše celkových způsobilých  </a:t>
            </a:r>
            <a:r>
              <a:rPr dirty="0" sz="1100">
                <a:latin typeface="Calibri"/>
                <a:cs typeface="Calibri"/>
              </a:rPr>
              <a:t>výdajů </a:t>
            </a:r>
            <a:r>
              <a:rPr dirty="0" sz="1100" spc="-5">
                <a:latin typeface="Calibri"/>
                <a:cs typeface="Calibri"/>
              </a:rPr>
              <a:t>projektu stanovena na </a:t>
            </a:r>
            <a:r>
              <a:rPr dirty="0" sz="1100">
                <a:latin typeface="Calibri"/>
                <a:cs typeface="Calibri"/>
              </a:rPr>
              <a:t>výši </a:t>
            </a:r>
            <a:r>
              <a:rPr dirty="0" sz="1100" spc="-5">
                <a:latin typeface="Calibri"/>
                <a:cs typeface="Calibri"/>
              </a:rPr>
              <a:t>200 000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EUR.</a:t>
            </a:r>
            <a:r>
              <a:rPr dirty="0" baseline="31746" sz="1050" spc="-7">
                <a:latin typeface="Calibri"/>
                <a:cs typeface="Calibri"/>
              </a:rPr>
              <a:t>5</a:t>
            </a:r>
            <a:endParaRPr baseline="31746"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  <a:tabLst>
                <a:tab pos="512445" algn="l"/>
              </a:tabLst>
            </a:pPr>
            <a:r>
              <a:rPr dirty="0" sz="1200" b="1">
                <a:latin typeface="Calibri"/>
                <a:cs typeface="Calibri"/>
              </a:rPr>
              <a:t>4.6.	</a:t>
            </a:r>
            <a:r>
              <a:rPr dirty="0" sz="1200" spc="-5" b="1">
                <a:latin typeface="Calibri"/>
                <a:cs typeface="Calibri"/>
              </a:rPr>
              <a:t>Forma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financování</a:t>
            </a:r>
            <a:endParaRPr sz="1200">
              <a:latin typeface="Calibri"/>
              <a:cs typeface="Calibri"/>
            </a:endParaRPr>
          </a:p>
          <a:p>
            <a:pPr algn="just" marL="63500">
              <a:lnSpc>
                <a:spcPct val="100000"/>
              </a:lnSpc>
              <a:spcBef>
                <a:spcPts val="315"/>
              </a:spcBef>
            </a:pPr>
            <a:r>
              <a:rPr dirty="0" sz="1100" spc="-5">
                <a:latin typeface="Calibri"/>
                <a:cs typeface="Calibri"/>
              </a:rPr>
              <a:t>Ex </a:t>
            </a:r>
            <a:r>
              <a:rPr dirty="0" sz="1100">
                <a:latin typeface="Calibri"/>
                <a:cs typeface="Calibri"/>
              </a:rPr>
              <a:t>ante / Ex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post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63500" marR="77470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Vysvětlení kategorií </a:t>
            </a:r>
            <a:r>
              <a:rPr dirty="0" sz="1100" spc="-10">
                <a:latin typeface="Calibri"/>
                <a:cs typeface="Calibri"/>
              </a:rPr>
              <a:t>je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dispozici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Obecné </a:t>
            </a:r>
            <a:r>
              <a:rPr dirty="0" sz="1100">
                <a:latin typeface="Calibri"/>
                <a:cs typeface="Calibri"/>
              </a:rPr>
              <a:t>části </a:t>
            </a:r>
            <a:r>
              <a:rPr dirty="0" sz="1100" spc="-5">
                <a:latin typeface="Calibri"/>
                <a:cs typeface="Calibri"/>
              </a:rPr>
              <a:t>pravidel </a:t>
            </a:r>
            <a:r>
              <a:rPr dirty="0" sz="1100">
                <a:latin typeface="Calibri"/>
                <a:cs typeface="Calibri"/>
              </a:rPr>
              <a:t>pro žadatele 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 </a:t>
            </a:r>
            <a:r>
              <a:rPr dirty="0" sz="1100">
                <a:latin typeface="Calibri"/>
                <a:cs typeface="Calibri"/>
              </a:rPr>
              <a:t>programu </a:t>
            </a:r>
            <a:r>
              <a:rPr dirty="0" sz="1100" spc="-5">
                <a:latin typeface="Calibri"/>
                <a:cs typeface="Calibri"/>
              </a:rPr>
              <a:t>Zaměstnanost (konkrétní odkaz na elektronickou </a:t>
            </a:r>
            <a:r>
              <a:rPr dirty="0" sz="1100">
                <a:latin typeface="Calibri"/>
                <a:cs typeface="Calibri"/>
              </a:rPr>
              <a:t>verzi </a:t>
            </a:r>
            <a:r>
              <a:rPr dirty="0" sz="1100" spc="-5">
                <a:latin typeface="Calibri"/>
                <a:cs typeface="Calibri"/>
              </a:rPr>
              <a:t>tohoto dokumentu </a:t>
            </a:r>
            <a:r>
              <a:rPr dirty="0" sz="1100">
                <a:latin typeface="Calibri"/>
                <a:cs typeface="Calibri"/>
              </a:rPr>
              <a:t>viz </a:t>
            </a:r>
            <a:r>
              <a:rPr dirty="0" sz="1100" spc="-5">
                <a:latin typeface="Calibri"/>
                <a:cs typeface="Calibri"/>
              </a:rPr>
              <a:t>část 10.2 této  výzvy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9464" y="8500618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48664" y="8565641"/>
            <a:ext cx="5861050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50800" marR="43180">
              <a:lnSpc>
                <a:spcPct val="106700"/>
              </a:lnSpc>
              <a:spcBef>
                <a:spcPts val="100"/>
              </a:spcBef>
            </a:pPr>
            <a:r>
              <a:rPr dirty="0" baseline="31746" sz="1050" spc="-7">
                <a:latin typeface="Calibri"/>
                <a:cs typeface="Calibri"/>
              </a:rPr>
              <a:t>5 </a:t>
            </a:r>
            <a:r>
              <a:rPr dirty="0" sz="900">
                <a:latin typeface="Calibri"/>
                <a:cs typeface="Calibri"/>
              </a:rPr>
              <a:t>K </a:t>
            </a:r>
            <a:r>
              <a:rPr dirty="0" sz="900" spc="-5">
                <a:latin typeface="Calibri"/>
                <a:cs typeface="Calibri"/>
              </a:rPr>
              <a:t>poskytnutí podpory de </a:t>
            </a:r>
            <a:r>
              <a:rPr dirty="0" sz="900">
                <a:latin typeface="Calibri"/>
                <a:cs typeface="Calibri"/>
              </a:rPr>
              <a:t>minimis </a:t>
            </a:r>
            <a:r>
              <a:rPr dirty="0" sz="900" spc="-5">
                <a:latin typeface="Calibri"/>
                <a:cs typeface="Calibri"/>
              </a:rPr>
              <a:t>příjemci </a:t>
            </a:r>
            <a:r>
              <a:rPr dirty="0" sz="900">
                <a:latin typeface="Calibri"/>
                <a:cs typeface="Calibri"/>
              </a:rPr>
              <a:t>dochází </a:t>
            </a:r>
            <a:r>
              <a:rPr dirty="0" sz="900" spc="-5">
                <a:latin typeface="Calibri"/>
                <a:cs typeface="Calibri"/>
              </a:rPr>
              <a:t>obvykle vydáním právního </a:t>
            </a:r>
            <a:r>
              <a:rPr dirty="0" sz="900">
                <a:latin typeface="Calibri"/>
                <a:cs typeface="Calibri"/>
              </a:rPr>
              <a:t>aktu o </a:t>
            </a:r>
            <a:r>
              <a:rPr dirty="0" sz="900" spc="-5">
                <a:latin typeface="Calibri"/>
                <a:cs typeface="Calibri"/>
              </a:rPr>
              <a:t>poskytnutí podpory na projekt (např.  rozhodnutím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poskytnutí</a:t>
            </a:r>
            <a:r>
              <a:rPr dirty="0" sz="900" spc="-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dotace).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Poskytnutí</a:t>
            </a:r>
            <a:r>
              <a:rPr dirty="0" sz="900" spc="-3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podpory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dalším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subjektům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má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formu</a:t>
            </a:r>
            <a:r>
              <a:rPr dirty="0" sz="900" spc="-4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Rozhodnutí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poskytnutí</a:t>
            </a:r>
            <a:r>
              <a:rPr dirty="0" sz="900" spc="-3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veřejné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podpory</a:t>
            </a:r>
            <a:endParaRPr sz="900">
              <a:latin typeface="Calibri"/>
              <a:cs typeface="Calibri"/>
            </a:endParaRPr>
          </a:p>
          <a:p>
            <a:pPr algn="just" marL="50800" marR="43180">
              <a:lnSpc>
                <a:spcPct val="102200"/>
              </a:lnSpc>
            </a:pPr>
            <a:r>
              <a:rPr dirty="0" sz="900">
                <a:latin typeface="Calibri"/>
                <a:cs typeface="Calibri"/>
              </a:rPr>
              <a:t>/ </a:t>
            </a:r>
            <a:r>
              <a:rPr dirty="0" sz="900" spc="-5">
                <a:latin typeface="Calibri"/>
                <a:cs typeface="Calibri"/>
              </a:rPr>
              <a:t>podpory </a:t>
            </a:r>
            <a:r>
              <a:rPr dirty="0" sz="900">
                <a:latin typeface="Calibri"/>
                <a:cs typeface="Calibri"/>
              </a:rPr>
              <a:t>de </a:t>
            </a:r>
            <a:r>
              <a:rPr dirty="0" sz="900" spc="-5">
                <a:latin typeface="Calibri"/>
                <a:cs typeface="Calibri"/>
              </a:rPr>
              <a:t>minimis dalšímu subjektu </a:t>
            </a:r>
            <a:r>
              <a:rPr dirty="0" sz="900">
                <a:latin typeface="Calibri"/>
                <a:cs typeface="Calibri"/>
              </a:rPr>
              <a:t>a </a:t>
            </a:r>
            <a:r>
              <a:rPr dirty="0" sz="900" spc="-5">
                <a:latin typeface="Calibri"/>
                <a:cs typeface="Calibri"/>
              </a:rPr>
              <a:t>je vydáváno </a:t>
            </a:r>
            <a:r>
              <a:rPr dirty="0" sz="900">
                <a:latin typeface="Calibri"/>
                <a:cs typeface="Calibri"/>
              </a:rPr>
              <a:t>v </a:t>
            </a:r>
            <a:r>
              <a:rPr dirty="0" sz="900" spc="-5">
                <a:latin typeface="Calibri"/>
                <a:cs typeface="Calibri"/>
              </a:rPr>
              <a:t>souvislosti </a:t>
            </a:r>
            <a:r>
              <a:rPr dirty="0" sz="900">
                <a:latin typeface="Calibri"/>
                <a:cs typeface="Calibri"/>
              </a:rPr>
              <a:t>a dle </a:t>
            </a:r>
            <a:r>
              <a:rPr dirty="0" sz="900" spc="-5">
                <a:latin typeface="Calibri"/>
                <a:cs typeface="Calibri"/>
              </a:rPr>
              <a:t>specifik zapojení </a:t>
            </a:r>
            <a:r>
              <a:rPr dirty="0" sz="900">
                <a:latin typeface="Calibri"/>
                <a:cs typeface="Calibri"/>
              </a:rPr>
              <a:t>tohoto </a:t>
            </a:r>
            <a:r>
              <a:rPr dirty="0" sz="900" spc="-5">
                <a:latin typeface="Calibri"/>
                <a:cs typeface="Calibri"/>
              </a:rPr>
              <a:t>subjektu do realizace  projektu. Rozhodnutí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poskytnutí veřejné podpory </a:t>
            </a:r>
            <a:r>
              <a:rPr dirty="0" sz="900">
                <a:latin typeface="Calibri"/>
                <a:cs typeface="Calibri"/>
              </a:rPr>
              <a:t>/ </a:t>
            </a:r>
            <a:r>
              <a:rPr dirty="0" sz="900" spc="-5">
                <a:latin typeface="Calibri"/>
                <a:cs typeface="Calibri"/>
              </a:rPr>
              <a:t>podpory de minimis </a:t>
            </a:r>
            <a:r>
              <a:rPr dirty="0" sz="900">
                <a:latin typeface="Calibri"/>
                <a:cs typeface="Calibri"/>
              </a:rPr>
              <a:t>vydává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ŘO.</a:t>
            </a:r>
            <a:endParaRPr sz="900">
              <a:latin typeface="Calibri"/>
              <a:cs typeface="Calibri"/>
            </a:endParaRPr>
          </a:p>
          <a:p>
            <a:pPr algn="just" marL="50800" marR="40005">
              <a:lnSpc>
                <a:spcPct val="101600"/>
              </a:lnSpc>
              <a:spcBef>
                <a:spcPts val="595"/>
              </a:spcBef>
            </a:pPr>
            <a:r>
              <a:rPr dirty="0" sz="900">
                <a:latin typeface="Calibri"/>
                <a:cs typeface="Calibri"/>
              </a:rPr>
              <a:t>Pro </a:t>
            </a:r>
            <a:r>
              <a:rPr dirty="0" sz="900" spc="-5">
                <a:latin typeface="Calibri"/>
                <a:cs typeface="Calibri"/>
              </a:rPr>
              <a:t>přepočet hodnoty podpory </a:t>
            </a:r>
            <a:r>
              <a:rPr dirty="0" sz="900">
                <a:latin typeface="Calibri"/>
                <a:cs typeface="Calibri"/>
              </a:rPr>
              <a:t>z EUR </a:t>
            </a:r>
            <a:r>
              <a:rPr dirty="0" sz="900" spc="-5">
                <a:latin typeface="Calibri"/>
                <a:cs typeface="Calibri"/>
              </a:rPr>
              <a:t>na CZK při stanovení </a:t>
            </a:r>
            <a:r>
              <a:rPr dirty="0" sz="900">
                <a:latin typeface="Calibri"/>
                <a:cs typeface="Calibri"/>
              </a:rPr>
              <a:t>výše </a:t>
            </a:r>
            <a:r>
              <a:rPr dirty="0" sz="900" spc="-5">
                <a:latin typeface="Calibri"/>
                <a:cs typeface="Calibri"/>
              </a:rPr>
              <a:t>poskytované podpory de minimis se použije měnový kurz  ECB, platný pro den vydání rozhodnutí </a:t>
            </a:r>
            <a:r>
              <a:rPr dirty="0" sz="900">
                <a:latin typeface="Calibri"/>
                <a:cs typeface="Calibri"/>
              </a:rPr>
              <a:t>o </a:t>
            </a:r>
            <a:r>
              <a:rPr dirty="0" sz="900" spc="-5">
                <a:latin typeface="Calibri"/>
                <a:cs typeface="Calibri"/>
              </a:rPr>
              <a:t>poskytnutí podpory de minimis, který je dostupný </a:t>
            </a:r>
            <a:r>
              <a:rPr dirty="0" sz="900">
                <a:latin typeface="Calibri"/>
                <a:cs typeface="Calibri"/>
              </a:rPr>
              <a:t>v </a:t>
            </a:r>
            <a:r>
              <a:rPr dirty="0" sz="900" spc="-5">
                <a:latin typeface="Calibri"/>
                <a:cs typeface="Calibri"/>
              </a:rPr>
              <a:t>Úředním věstníku </a:t>
            </a:r>
            <a:r>
              <a:rPr dirty="0" sz="900">
                <a:latin typeface="Calibri"/>
                <a:cs typeface="Calibri"/>
              </a:rPr>
              <a:t>EU </a:t>
            </a:r>
            <a:r>
              <a:rPr dirty="0" sz="900" spc="-5">
                <a:latin typeface="Calibri"/>
                <a:cs typeface="Calibri"/>
              </a:rPr>
              <a:t>(řada C) </a:t>
            </a:r>
            <a:r>
              <a:rPr dirty="0" sz="900">
                <a:latin typeface="Calibri"/>
                <a:cs typeface="Calibri"/>
              </a:rPr>
              <a:t>či  </a:t>
            </a:r>
            <a:r>
              <a:rPr dirty="0" sz="900" spc="-5">
                <a:latin typeface="Calibri"/>
                <a:cs typeface="Calibri"/>
              </a:rPr>
              <a:t>přímo na webových stránkách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ECB.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5164" y="1145395"/>
            <a:ext cx="5991860" cy="759904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algn="just" marL="114300">
              <a:lnSpc>
                <a:spcPct val="100000"/>
              </a:lnSpc>
              <a:spcBef>
                <a:spcPts val="439"/>
              </a:spcBef>
            </a:pPr>
            <a:r>
              <a:rPr dirty="0" sz="1200" b="1">
                <a:latin typeface="Calibri"/>
                <a:cs typeface="Calibri"/>
              </a:rPr>
              <a:t>4.7. </a:t>
            </a:r>
            <a:r>
              <a:rPr dirty="0" sz="1200" spc="-5" b="1">
                <a:latin typeface="Calibri"/>
                <a:cs typeface="Calibri"/>
              </a:rPr>
              <a:t>Informace </a:t>
            </a:r>
            <a:r>
              <a:rPr dirty="0" sz="1200" b="1">
                <a:latin typeface="Calibri"/>
                <a:cs typeface="Calibri"/>
              </a:rPr>
              <a:t>o </a:t>
            </a:r>
            <a:r>
              <a:rPr dirty="0" sz="1200" spc="-5" b="1">
                <a:latin typeface="Calibri"/>
                <a:cs typeface="Calibri"/>
              </a:rPr>
              <a:t>podmínkách veřejné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podpory</a:t>
            </a:r>
            <a:endParaRPr sz="1200">
              <a:latin typeface="Calibri"/>
              <a:cs typeface="Calibri"/>
            </a:endParaRPr>
          </a:p>
          <a:p>
            <a:pPr algn="just" marL="114300" marR="106045">
              <a:lnSpc>
                <a:spcPct val="101800"/>
              </a:lnSpc>
              <a:spcBef>
                <a:spcPts val="290"/>
              </a:spcBef>
            </a:pPr>
            <a:r>
              <a:rPr dirty="0" sz="1100" spc="-5">
                <a:latin typeface="Calibri"/>
                <a:cs typeface="Calibri"/>
              </a:rPr>
              <a:t>Informace </a:t>
            </a:r>
            <a:r>
              <a:rPr dirty="0" sz="1100">
                <a:latin typeface="Calibri"/>
                <a:cs typeface="Calibri"/>
              </a:rPr>
              <a:t>o veřejné </a:t>
            </a:r>
            <a:r>
              <a:rPr dirty="0" sz="1100" spc="-5">
                <a:latin typeface="Calibri"/>
                <a:cs typeface="Calibri"/>
              </a:rPr>
              <a:t>podpoře (včetně podpory de </a:t>
            </a:r>
            <a:r>
              <a:rPr dirty="0" sz="1100">
                <a:latin typeface="Calibri"/>
                <a:cs typeface="Calibri"/>
              </a:rPr>
              <a:t>minimis) </a:t>
            </a:r>
            <a:r>
              <a:rPr dirty="0" sz="1100" spc="-5">
                <a:latin typeface="Calibri"/>
                <a:cs typeface="Calibri"/>
              </a:rPr>
              <a:t>jsou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dispozici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Obecné </a:t>
            </a:r>
            <a:r>
              <a:rPr dirty="0" sz="1100">
                <a:latin typeface="Calibri"/>
                <a:cs typeface="Calibri"/>
              </a:rPr>
              <a:t>části </a:t>
            </a:r>
            <a:r>
              <a:rPr dirty="0" sz="1100" spc="-5">
                <a:latin typeface="Calibri"/>
                <a:cs typeface="Calibri"/>
              </a:rPr>
              <a:t>pravidel pro  </a:t>
            </a:r>
            <a:r>
              <a:rPr dirty="0" sz="1100">
                <a:latin typeface="Calibri"/>
                <a:cs typeface="Calibri"/>
              </a:rPr>
              <a:t>žadatele 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(konkrétní odkaz na elektronickou  </a:t>
            </a:r>
            <a:r>
              <a:rPr dirty="0" sz="1100">
                <a:latin typeface="Calibri"/>
                <a:cs typeface="Calibri"/>
              </a:rPr>
              <a:t>verzi </a:t>
            </a:r>
            <a:r>
              <a:rPr dirty="0" sz="1100" spc="-5">
                <a:latin typeface="Calibri"/>
                <a:cs typeface="Calibri"/>
              </a:rPr>
              <a:t>tohoto dokumentu viz </a:t>
            </a:r>
            <a:r>
              <a:rPr dirty="0" sz="1100">
                <a:latin typeface="Calibri"/>
                <a:cs typeface="Calibri"/>
              </a:rPr>
              <a:t>část </a:t>
            </a:r>
            <a:r>
              <a:rPr dirty="0" sz="1100" spc="-5">
                <a:latin typeface="Calibri"/>
                <a:cs typeface="Calibri"/>
              </a:rPr>
              <a:t>10.2 této výzvy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14300" marR="106680">
              <a:lnSpc>
                <a:spcPct val="101600"/>
              </a:lnSpc>
            </a:pPr>
            <a:r>
              <a:rPr dirty="0" sz="1100" spc="-5">
                <a:latin typeface="Calibri"/>
                <a:cs typeface="Calibri"/>
              </a:rPr>
              <a:t>Vyhlašovatel </a:t>
            </a:r>
            <a:r>
              <a:rPr dirty="0" sz="1100">
                <a:latin typeface="Calibri"/>
                <a:cs typeface="Calibri"/>
              </a:rPr>
              <a:t>nad </a:t>
            </a:r>
            <a:r>
              <a:rPr dirty="0" sz="1100" spc="-5">
                <a:latin typeface="Calibri"/>
                <a:cs typeface="Calibri"/>
              </a:rPr>
              <a:t>rámec </a:t>
            </a:r>
            <a:r>
              <a:rPr dirty="0" sz="1100">
                <a:latin typeface="Calibri"/>
                <a:cs typeface="Calibri"/>
              </a:rPr>
              <a:t>pravidel </a:t>
            </a:r>
            <a:r>
              <a:rPr dirty="0" sz="1100" spc="-5">
                <a:latin typeface="Calibri"/>
                <a:cs typeface="Calibri"/>
              </a:rPr>
              <a:t>stanovených právními předpisy pro tuto </a:t>
            </a:r>
            <a:r>
              <a:rPr dirty="0" sz="1100">
                <a:latin typeface="Calibri"/>
                <a:cs typeface="Calibri"/>
              </a:rPr>
              <a:t>výzvu </a:t>
            </a:r>
            <a:r>
              <a:rPr dirty="0" sz="1100" spc="-5">
                <a:latin typeface="Calibri"/>
                <a:cs typeface="Calibri"/>
              </a:rPr>
              <a:t>stanovuje, </a:t>
            </a:r>
            <a:r>
              <a:rPr dirty="0" sz="1100" spc="-10">
                <a:latin typeface="Calibri"/>
                <a:cs typeface="Calibri"/>
              </a:rPr>
              <a:t>že  </a:t>
            </a:r>
            <a:r>
              <a:rPr dirty="0" sz="1100" spc="-5">
                <a:latin typeface="Calibri"/>
                <a:cs typeface="Calibri"/>
              </a:rPr>
              <a:t>prostředky, jež </a:t>
            </a:r>
            <a:r>
              <a:rPr dirty="0" sz="1100">
                <a:latin typeface="Calibri"/>
                <a:cs typeface="Calibri"/>
              </a:rPr>
              <a:t>budou naplňovat </a:t>
            </a:r>
            <a:r>
              <a:rPr dirty="0" sz="1100" spc="-5">
                <a:latin typeface="Calibri"/>
                <a:cs typeface="Calibri"/>
              </a:rPr>
              <a:t>znaky veřejné podpory, </a:t>
            </a:r>
            <a:r>
              <a:rPr dirty="0" sz="1100">
                <a:latin typeface="Calibri"/>
                <a:cs typeface="Calibri"/>
              </a:rPr>
              <a:t>budou </a:t>
            </a:r>
            <a:r>
              <a:rPr dirty="0" sz="1100" spc="-5">
                <a:latin typeface="Calibri"/>
                <a:cs typeface="Calibri"/>
              </a:rPr>
              <a:t>příjemci podpory, jeho partnerům, </a:t>
            </a:r>
            <a:r>
              <a:rPr dirty="0" sz="1100" spc="-10">
                <a:latin typeface="Calibri"/>
                <a:cs typeface="Calibri"/>
              </a:rPr>
              <a:t>či  </a:t>
            </a:r>
            <a:r>
              <a:rPr dirty="0" sz="1100">
                <a:latin typeface="Calibri"/>
                <a:cs typeface="Calibri"/>
              </a:rPr>
              <a:t>dalším </a:t>
            </a:r>
            <a:r>
              <a:rPr dirty="0" sz="1100" spc="-5">
                <a:latin typeface="Calibri"/>
                <a:cs typeface="Calibri"/>
              </a:rPr>
              <a:t>subjektům</a:t>
            </a:r>
            <a:r>
              <a:rPr dirty="0" baseline="31746" sz="1050" spc="-7">
                <a:latin typeface="Calibri"/>
                <a:cs typeface="Calibri"/>
              </a:rPr>
              <a:t>6</a:t>
            </a:r>
            <a:r>
              <a:rPr dirty="0" sz="1100" spc="-5">
                <a:latin typeface="Calibri"/>
                <a:cs typeface="Calibri"/>
              </a:rPr>
              <a:t>, poskytovány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režimu podpory </a:t>
            </a:r>
            <a:r>
              <a:rPr dirty="0" sz="1100" spc="-5" b="1">
                <a:latin typeface="Calibri"/>
                <a:cs typeface="Calibri"/>
              </a:rPr>
              <a:t>de minimis</a:t>
            </a:r>
            <a:r>
              <a:rPr dirty="0" sz="1100" spc="-5">
                <a:latin typeface="Calibri"/>
                <a:cs typeface="Calibri"/>
              </a:rPr>
              <a:t>, </a:t>
            </a:r>
            <a:r>
              <a:rPr dirty="0" sz="1100">
                <a:latin typeface="Calibri"/>
                <a:cs typeface="Calibri"/>
              </a:rPr>
              <a:t>nebo </a:t>
            </a:r>
            <a:r>
              <a:rPr dirty="0" sz="1100" spc="-5">
                <a:latin typeface="Calibri"/>
                <a:cs typeface="Calibri"/>
              </a:rPr>
              <a:t>případně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režimu příslušné  </a:t>
            </a:r>
            <a:r>
              <a:rPr dirty="0" sz="1100">
                <a:latin typeface="Calibri"/>
                <a:cs typeface="Calibri"/>
              </a:rPr>
              <a:t>kategorie </a:t>
            </a:r>
            <a:r>
              <a:rPr dirty="0" sz="1100" spc="-5" b="1">
                <a:latin typeface="Calibri"/>
                <a:cs typeface="Calibri"/>
              </a:rPr>
              <a:t>blokové výjimky </a:t>
            </a:r>
            <a:r>
              <a:rPr dirty="0" sz="1100" spc="-5">
                <a:latin typeface="Calibri"/>
                <a:cs typeface="Calibri"/>
              </a:rPr>
              <a:t>ze </a:t>
            </a:r>
            <a:r>
              <a:rPr dirty="0" sz="1100">
                <a:latin typeface="Calibri"/>
                <a:cs typeface="Calibri"/>
              </a:rPr>
              <a:t>zákazu </a:t>
            </a:r>
            <a:r>
              <a:rPr dirty="0" sz="1100" spc="-5">
                <a:latin typeface="Calibri"/>
                <a:cs typeface="Calibri"/>
              </a:rPr>
              <a:t>veřejné podpory </a:t>
            </a:r>
            <a:r>
              <a:rPr dirty="0" sz="1100">
                <a:latin typeface="Calibri"/>
                <a:cs typeface="Calibri"/>
              </a:rPr>
              <a:t>vhodné pro </a:t>
            </a:r>
            <a:r>
              <a:rPr dirty="0" sz="1100" spc="-5">
                <a:latin typeface="Calibri"/>
                <a:cs typeface="Calibri"/>
              </a:rPr>
              <a:t>aktivity Investiční priority </a:t>
            </a:r>
            <a:r>
              <a:rPr dirty="0" sz="1100">
                <a:latin typeface="Calibri"/>
                <a:cs typeface="Calibri"/>
              </a:rPr>
              <a:t>2.3 </a:t>
            </a:r>
            <a:r>
              <a:rPr dirty="0" sz="1100" spc="-5">
                <a:latin typeface="Calibri"/>
                <a:cs typeface="Calibri"/>
              </a:rPr>
              <a:t>OPZ,  </a:t>
            </a:r>
            <a:r>
              <a:rPr dirty="0" sz="1100">
                <a:latin typeface="Calibri"/>
                <a:cs typeface="Calibri"/>
              </a:rPr>
              <a:t>nebo v </a:t>
            </a:r>
            <a:r>
              <a:rPr dirty="0" sz="1100" spc="-5">
                <a:latin typeface="Calibri"/>
                <a:cs typeface="Calibri"/>
              </a:rPr>
              <a:t>režimu podpory </a:t>
            </a:r>
            <a:r>
              <a:rPr dirty="0" sz="1100">
                <a:latin typeface="Calibri"/>
                <a:cs typeface="Calibri"/>
              </a:rPr>
              <a:t>dle Rozhodnutí </a:t>
            </a:r>
            <a:r>
              <a:rPr dirty="0" sz="1100" spc="-5">
                <a:latin typeface="Calibri"/>
                <a:cs typeface="Calibri"/>
              </a:rPr>
              <a:t>Komise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2012/21/EU,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 </a:t>
            </a:r>
            <a:r>
              <a:rPr dirty="0" sz="1100" b="1">
                <a:latin typeface="Calibri"/>
                <a:cs typeface="Calibri"/>
              </a:rPr>
              <a:t>služeb </a:t>
            </a:r>
            <a:r>
              <a:rPr dirty="0" sz="1100" spc="-5" b="1">
                <a:latin typeface="Calibri"/>
                <a:cs typeface="Calibri"/>
              </a:rPr>
              <a:t>obecného  hospodářského </a:t>
            </a:r>
            <a:r>
              <a:rPr dirty="0" sz="1100" b="1">
                <a:latin typeface="Calibri"/>
                <a:cs typeface="Calibri"/>
              </a:rPr>
              <a:t>zájmu </a:t>
            </a:r>
            <a:r>
              <a:rPr dirty="0" sz="1100" spc="-5">
                <a:latin typeface="Calibri"/>
                <a:cs typeface="Calibri"/>
              </a:rPr>
              <a:t>(zejména sociálních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služeb).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14300" marR="107950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Poskytování finančních prostředků orgánům veřejné správy nenaplňuje kumulativně znaky veřejné  </a:t>
            </a:r>
            <a:r>
              <a:rPr dirty="0" sz="1100">
                <a:latin typeface="Calibri"/>
                <a:cs typeface="Calibri"/>
              </a:rPr>
              <a:t>podpory, a </a:t>
            </a:r>
            <a:r>
              <a:rPr dirty="0" sz="1100" spc="-5">
                <a:latin typeface="Calibri"/>
                <a:cs typeface="Calibri"/>
              </a:rPr>
              <a:t>tudíž nezakládá </a:t>
            </a:r>
            <a:r>
              <a:rPr dirty="0" sz="1100">
                <a:latin typeface="Calibri"/>
                <a:cs typeface="Calibri"/>
              </a:rPr>
              <a:t>veřejnou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podporu.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14300" marR="106045">
              <a:lnSpc>
                <a:spcPct val="101699"/>
              </a:lnSpc>
            </a:pPr>
            <a:r>
              <a:rPr dirty="0" sz="1100">
                <a:latin typeface="Calibri"/>
                <a:cs typeface="Calibri"/>
              </a:rPr>
              <a:t>U </a:t>
            </a:r>
            <a:r>
              <a:rPr dirty="0" sz="1100" spc="-5">
                <a:latin typeface="Calibri"/>
                <a:cs typeface="Calibri"/>
              </a:rPr>
              <a:t>projektů, </a:t>
            </a:r>
            <a:r>
              <a:rPr dirty="0" sz="1100">
                <a:latin typeface="Calibri"/>
                <a:cs typeface="Calibri"/>
              </a:rPr>
              <a:t>u </a:t>
            </a:r>
            <a:r>
              <a:rPr dirty="0" sz="1100" spc="-5">
                <a:latin typeface="Calibri"/>
                <a:cs typeface="Calibri"/>
              </a:rPr>
              <a:t>nichž bude poskytnutí podpory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OPZ zakládat veřejnou podporu </a:t>
            </a:r>
            <a:r>
              <a:rPr dirty="0" sz="1100">
                <a:latin typeface="Calibri"/>
                <a:cs typeface="Calibri"/>
              </a:rPr>
              <a:t>nebo podporu </a:t>
            </a:r>
            <a:r>
              <a:rPr dirty="0" sz="1100" spc="-5">
                <a:latin typeface="Calibri"/>
                <a:cs typeface="Calibri"/>
              </a:rPr>
              <a:t>de  minimis,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budou,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pokud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bude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relevantní,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aplikovány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předpisy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EU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stanovující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horní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hranici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financování  takového projektu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veřejných zdrojů (tzv. intenzitu </a:t>
            </a:r>
            <a:r>
              <a:rPr dirty="0" sz="1100">
                <a:latin typeface="Calibri"/>
                <a:cs typeface="Calibri"/>
              </a:rPr>
              <a:t>veřejné </a:t>
            </a:r>
            <a:r>
              <a:rPr dirty="0" sz="1100" spc="-5">
                <a:latin typeface="Calibri"/>
                <a:cs typeface="Calibri"/>
              </a:rPr>
              <a:t>podpory). Výše této hranice se </a:t>
            </a:r>
            <a:r>
              <a:rPr dirty="0" sz="1100">
                <a:latin typeface="Calibri"/>
                <a:cs typeface="Calibri"/>
              </a:rPr>
              <a:t>odvíjí od  typu </a:t>
            </a:r>
            <a:r>
              <a:rPr dirty="0" sz="1100" spc="-5">
                <a:latin typeface="Calibri"/>
                <a:cs typeface="Calibri"/>
              </a:rPr>
              <a:t>podpořené aktivity, subjektu příjemce </a:t>
            </a:r>
            <a:r>
              <a:rPr dirty="0" sz="1100">
                <a:latin typeface="Calibri"/>
                <a:cs typeface="Calibri"/>
              </a:rPr>
              <a:t>a v </a:t>
            </a:r>
            <a:r>
              <a:rPr dirty="0" sz="1100" spc="-5">
                <a:latin typeface="Calibri"/>
                <a:cs typeface="Calibri"/>
              </a:rPr>
              <a:t>některých případech také </a:t>
            </a:r>
            <a:r>
              <a:rPr dirty="0" sz="1100">
                <a:latin typeface="Calibri"/>
                <a:cs typeface="Calibri"/>
              </a:rPr>
              <a:t>od </a:t>
            </a:r>
            <a:r>
              <a:rPr dirty="0" sz="1100" spc="-5">
                <a:latin typeface="Calibri"/>
                <a:cs typeface="Calibri"/>
              </a:rPr>
              <a:t>specifik cílové skupiny  projektu. Pro podporu de </a:t>
            </a:r>
            <a:r>
              <a:rPr dirty="0" sz="1100">
                <a:latin typeface="Calibri"/>
                <a:cs typeface="Calibri"/>
              </a:rPr>
              <a:t>minimis </a:t>
            </a:r>
            <a:r>
              <a:rPr dirty="0" sz="1100" spc="-5">
                <a:latin typeface="Calibri"/>
                <a:cs typeface="Calibri"/>
              </a:rPr>
              <a:t>je limitem objem </a:t>
            </a:r>
            <a:r>
              <a:rPr dirty="0" sz="1100">
                <a:latin typeface="Calibri"/>
                <a:cs typeface="Calibri"/>
              </a:rPr>
              <a:t>podpory pro </a:t>
            </a:r>
            <a:r>
              <a:rPr dirty="0" sz="1100" spc="-5">
                <a:latin typeface="Calibri"/>
                <a:cs typeface="Calibri"/>
              </a:rPr>
              <a:t>jeden </a:t>
            </a:r>
            <a:r>
              <a:rPr dirty="0" sz="1100">
                <a:latin typeface="Calibri"/>
                <a:cs typeface="Calibri"/>
              </a:rPr>
              <a:t>podnik a </a:t>
            </a:r>
            <a:r>
              <a:rPr dirty="0" sz="1100" spc="-5">
                <a:latin typeface="Calibri"/>
                <a:cs typeface="Calibri"/>
              </a:rPr>
              <a:t>vymezené období.  Více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informací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lze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nalézt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Obecné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části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pravidel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žadatele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příjemce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rámci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Operačního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programu  zaměstnanost (konkrétní odkaz na </a:t>
            </a:r>
            <a:r>
              <a:rPr dirty="0" sz="1100">
                <a:latin typeface="Calibri"/>
                <a:cs typeface="Calibri"/>
              </a:rPr>
              <a:t>elektronickou </a:t>
            </a:r>
            <a:r>
              <a:rPr dirty="0" sz="1100" spc="-5">
                <a:latin typeface="Calibri"/>
                <a:cs typeface="Calibri"/>
              </a:rPr>
              <a:t>verzi </a:t>
            </a:r>
            <a:r>
              <a:rPr dirty="0" sz="1100">
                <a:latin typeface="Calibri"/>
                <a:cs typeface="Calibri"/>
              </a:rPr>
              <a:t>tohoto </a:t>
            </a:r>
            <a:r>
              <a:rPr dirty="0" sz="1100" spc="-5">
                <a:latin typeface="Calibri"/>
                <a:cs typeface="Calibri"/>
              </a:rPr>
              <a:t>dokumentu </a:t>
            </a:r>
            <a:r>
              <a:rPr dirty="0" sz="1100">
                <a:latin typeface="Calibri"/>
                <a:cs typeface="Calibri"/>
              </a:rPr>
              <a:t>viz </a:t>
            </a:r>
            <a:r>
              <a:rPr dirty="0" sz="1100" spc="-5">
                <a:latin typeface="Calibri"/>
                <a:cs typeface="Calibri"/>
              </a:rPr>
              <a:t>část 10.2 této výzvy). 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důsledku toho je možné, že projekt nebude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veřejných zdrojů podpořen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maximálním rozsahu  vyplývajícím </a:t>
            </a:r>
            <a:r>
              <a:rPr dirty="0" sz="1100">
                <a:latin typeface="Calibri"/>
                <a:cs typeface="Calibri"/>
              </a:rPr>
              <a:t>z </a:t>
            </a:r>
            <a:r>
              <a:rPr dirty="0" sz="1100" spc="-5">
                <a:latin typeface="Calibri"/>
                <a:cs typeface="Calibri"/>
              </a:rPr>
              <a:t>vymezení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části 4.4 této výzvy (Míra podpory </a:t>
            </a:r>
            <a:r>
              <a:rPr dirty="0" sz="1100">
                <a:latin typeface="Calibri"/>
                <a:cs typeface="Calibri"/>
              </a:rPr>
              <a:t>– rozpad </a:t>
            </a:r>
            <a:r>
              <a:rPr dirty="0" sz="1100" spc="-5">
                <a:latin typeface="Calibri"/>
                <a:cs typeface="Calibri"/>
              </a:rPr>
              <a:t>zdrojů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financování).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14300" marR="105410">
              <a:lnSpc>
                <a:spcPct val="101800"/>
              </a:lnSpc>
              <a:spcBef>
                <a:spcPts val="869"/>
              </a:spcBef>
              <a:tabLst>
                <a:tab pos="1322705" algn="l"/>
                <a:tab pos="2717165" algn="l"/>
                <a:tab pos="4078604" algn="l"/>
                <a:tab pos="5258435" algn="l"/>
              </a:tabLst>
            </a:pPr>
            <a:r>
              <a:rPr dirty="0" sz="1100" spc="-5">
                <a:latin typeface="Calibri"/>
                <a:cs typeface="Calibri"/>
              </a:rPr>
              <a:t>Sociální služby, které budou podpořeny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této výzvy, jsou považovány za služby </a:t>
            </a:r>
            <a:r>
              <a:rPr dirty="0" sz="1100">
                <a:latin typeface="Calibri"/>
                <a:cs typeface="Calibri"/>
              </a:rPr>
              <a:t>obecného  </a:t>
            </a:r>
            <a:r>
              <a:rPr dirty="0" sz="1100" spc="-5">
                <a:latin typeface="Calibri"/>
                <a:cs typeface="Calibri"/>
              </a:rPr>
              <a:t>hospodářského </a:t>
            </a:r>
            <a:r>
              <a:rPr dirty="0" sz="1100">
                <a:latin typeface="Calibri"/>
                <a:cs typeface="Calibri"/>
              </a:rPr>
              <a:t>zájmu. </a:t>
            </a:r>
            <a:r>
              <a:rPr dirty="0" sz="1100" spc="-5">
                <a:latin typeface="Calibri"/>
                <a:cs typeface="Calibri"/>
              </a:rPr>
              <a:t>Sociální služby </a:t>
            </a:r>
            <a:r>
              <a:rPr dirty="0" sz="1100">
                <a:latin typeface="Calibri"/>
                <a:cs typeface="Calibri"/>
              </a:rPr>
              <a:t>budou </a:t>
            </a:r>
            <a:r>
              <a:rPr dirty="0" sz="1100" spc="-5">
                <a:latin typeface="Calibri"/>
                <a:cs typeface="Calibri"/>
              </a:rPr>
              <a:t>financovány formou </a:t>
            </a:r>
            <a:r>
              <a:rPr dirty="0" sz="1100" spc="-5" b="1">
                <a:latin typeface="Calibri"/>
                <a:cs typeface="Calibri"/>
              </a:rPr>
              <a:t>vyrovnávací platby</a:t>
            </a:r>
            <a:r>
              <a:rPr dirty="0" sz="1100" spc="-5">
                <a:latin typeface="Calibri"/>
                <a:cs typeface="Calibri"/>
              </a:rPr>
              <a:t>, upravené  Rozhodnutím Komise </a:t>
            </a:r>
            <a:r>
              <a:rPr dirty="0" sz="1100">
                <a:latin typeface="Calibri"/>
                <a:cs typeface="Calibri"/>
              </a:rPr>
              <a:t>č. </a:t>
            </a:r>
            <a:r>
              <a:rPr dirty="0" sz="1100" spc="-5">
                <a:latin typeface="Calibri"/>
                <a:cs typeface="Calibri"/>
              </a:rPr>
              <a:t>2012/21/EU. Poskytovatel sociálních služeb musí </a:t>
            </a:r>
            <a:r>
              <a:rPr dirty="0" sz="1100">
                <a:latin typeface="Calibri"/>
                <a:cs typeface="Calibri"/>
              </a:rPr>
              <a:t>být </a:t>
            </a:r>
            <a:r>
              <a:rPr dirty="0" sz="1100" spc="-5">
                <a:latin typeface="Calibri"/>
                <a:cs typeface="Calibri"/>
              </a:rPr>
              <a:t>pověřen objednavatelem  </a:t>
            </a:r>
            <a:r>
              <a:rPr dirty="0" sz="1100">
                <a:latin typeface="Calibri"/>
                <a:cs typeface="Calibri"/>
              </a:rPr>
              <a:t>k </a:t>
            </a:r>
            <a:r>
              <a:rPr dirty="0" sz="1100" spc="-5">
                <a:latin typeface="Calibri"/>
                <a:cs typeface="Calibri"/>
              </a:rPr>
              <a:t>poskytování služby obecného hospodářského zájmu. </a:t>
            </a:r>
            <a:r>
              <a:rPr dirty="0" sz="1100">
                <a:latin typeface="Calibri"/>
                <a:cs typeface="Calibri"/>
              </a:rPr>
              <a:t>Použití </a:t>
            </a:r>
            <a:r>
              <a:rPr dirty="0" sz="1100" spc="-5">
                <a:latin typeface="Calibri"/>
                <a:cs typeface="Calibri"/>
              </a:rPr>
              <a:t>finančních prostředků na aktivity  spojené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poskytováním sociálních služeb zakládá </a:t>
            </a:r>
            <a:r>
              <a:rPr dirty="0" sz="1100">
                <a:latin typeface="Calibri"/>
                <a:cs typeface="Calibri"/>
              </a:rPr>
              <a:t>veřejnou </a:t>
            </a:r>
            <a:r>
              <a:rPr dirty="0" sz="1100" spc="-5">
                <a:latin typeface="Calibri"/>
                <a:cs typeface="Calibri"/>
              </a:rPr>
              <a:t>podporu slučitelnou se společným trhem  </a:t>
            </a:r>
            <a:r>
              <a:rPr dirty="0" sz="1100" spc="-5">
                <a:latin typeface="Calibri"/>
                <a:cs typeface="Calibri"/>
              </a:rPr>
              <a:t>p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uz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</a:t>
            </a:r>
            <a:r>
              <a:rPr dirty="0" sz="1100">
                <a:latin typeface="Calibri"/>
                <a:cs typeface="Calibri"/>
              </a:rPr>
              <a:t>ří</a:t>
            </a:r>
            <a:r>
              <a:rPr dirty="0" sz="1100" spc="-10">
                <a:latin typeface="Calibri"/>
                <a:cs typeface="Calibri"/>
              </a:rPr>
              <a:t>p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>
                <a:latin typeface="Calibri"/>
                <a:cs typeface="Calibri"/>
              </a:rPr>
              <a:t>ě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 spc="5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>
                <a:latin typeface="Calibri"/>
                <a:cs typeface="Calibri"/>
              </a:rPr>
              <a:t>r</a:t>
            </a:r>
            <a:r>
              <a:rPr dirty="0" sz="1100" spc="-10">
                <a:latin typeface="Calibri"/>
                <a:cs typeface="Calibri"/>
              </a:rPr>
              <a:t>ž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n</a:t>
            </a:r>
            <a:r>
              <a:rPr dirty="0" sz="1100">
                <a:latin typeface="Calibri"/>
                <a:cs typeface="Calibri"/>
              </a:rPr>
              <a:t>í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z</a:t>
            </a:r>
            <a:r>
              <a:rPr dirty="0" sz="1100">
                <a:latin typeface="Calibri"/>
                <a:cs typeface="Calibri"/>
              </a:rPr>
              <a:t>ásad</a:t>
            </a:r>
            <a:r>
              <a:rPr dirty="0" sz="1100">
                <a:latin typeface="Calibri"/>
                <a:cs typeface="Calibri"/>
              </a:rPr>
              <a:t>	</a:t>
            </a:r>
            <a:r>
              <a:rPr dirty="0" sz="1100" spc="-5">
                <a:latin typeface="Calibri"/>
                <a:cs typeface="Calibri"/>
              </a:rPr>
              <a:t>u</a:t>
            </a:r>
            <a:r>
              <a:rPr dirty="0" sz="1100">
                <a:latin typeface="Calibri"/>
                <a:cs typeface="Calibri"/>
              </a:rPr>
              <a:t>vede</a:t>
            </a:r>
            <a:r>
              <a:rPr dirty="0" sz="1100" spc="-15">
                <a:latin typeface="Calibri"/>
                <a:cs typeface="Calibri"/>
              </a:rPr>
              <a:t>n</a:t>
            </a:r>
            <a:r>
              <a:rPr dirty="0" sz="1100">
                <a:latin typeface="Calibri"/>
                <a:cs typeface="Calibri"/>
              </a:rPr>
              <a:t>ých 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 i="1">
                <a:latin typeface="Calibri"/>
                <a:cs typeface="Calibri"/>
              </a:rPr>
              <a:t>Příloze </a:t>
            </a:r>
            <a:r>
              <a:rPr dirty="0" sz="1100" i="1">
                <a:latin typeface="Calibri"/>
                <a:cs typeface="Calibri"/>
              </a:rPr>
              <a:t>č. 5 – </a:t>
            </a:r>
            <a:r>
              <a:rPr dirty="0" sz="1100" spc="-5" i="1">
                <a:latin typeface="Calibri"/>
                <a:cs typeface="Calibri"/>
              </a:rPr>
              <a:t>Podpora sociálních služeb na území </a:t>
            </a:r>
            <a:r>
              <a:rPr dirty="0" sz="1100" i="1">
                <a:latin typeface="Calibri"/>
                <a:cs typeface="Calibri"/>
              </a:rPr>
              <a:t>MAS z </a:t>
            </a:r>
            <a:r>
              <a:rPr dirty="0" sz="1100" spc="-5" i="1">
                <a:latin typeface="Calibri"/>
                <a:cs typeface="Calibri"/>
              </a:rPr>
              <a:t>OPZ </a:t>
            </a:r>
            <a:r>
              <a:rPr dirty="0" sz="1100" i="1">
                <a:latin typeface="Calibri"/>
                <a:cs typeface="Calibri"/>
              </a:rPr>
              <a:t>– </a:t>
            </a:r>
            <a:r>
              <a:rPr dirty="0" sz="1100" spc="-5" i="1">
                <a:latin typeface="Calibri"/>
                <a:cs typeface="Calibri"/>
              </a:rPr>
              <a:t>Vyrovnávací platba, </a:t>
            </a:r>
            <a:r>
              <a:rPr dirty="0" sz="1100" spc="-5">
                <a:latin typeface="Calibri"/>
                <a:cs typeface="Calibri"/>
              </a:rPr>
              <a:t>které vychází  </a:t>
            </a:r>
            <a:r>
              <a:rPr dirty="0" sz="1100">
                <a:latin typeface="Calibri"/>
                <a:cs typeface="Calibri"/>
              </a:rPr>
              <a:t>z Rozhodnutí </a:t>
            </a:r>
            <a:r>
              <a:rPr dirty="0" sz="1100" spc="-5">
                <a:latin typeface="Calibri"/>
                <a:cs typeface="Calibri"/>
              </a:rPr>
              <a:t>Komise </a:t>
            </a:r>
            <a:r>
              <a:rPr dirty="0" sz="1100">
                <a:latin typeface="Calibri"/>
                <a:cs typeface="Calibri"/>
              </a:rPr>
              <a:t>č.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2012/21/EU.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14300">
              <a:lnSpc>
                <a:spcPct val="100000"/>
              </a:lnSpc>
              <a:spcBef>
                <a:spcPts val="910"/>
              </a:spcBef>
            </a:pPr>
            <a:r>
              <a:rPr dirty="0" sz="1100" b="1">
                <a:latin typeface="Calibri"/>
                <a:cs typeface="Calibri"/>
              </a:rPr>
              <a:t>! V </a:t>
            </a:r>
            <a:r>
              <a:rPr dirty="0" sz="1100" spc="-5" b="1">
                <a:latin typeface="Calibri"/>
                <a:cs typeface="Calibri"/>
              </a:rPr>
              <a:t>rámci jednoho </a:t>
            </a:r>
            <a:r>
              <a:rPr dirty="0" sz="1100" b="1">
                <a:latin typeface="Calibri"/>
                <a:cs typeface="Calibri"/>
              </a:rPr>
              <a:t>projektu </a:t>
            </a:r>
            <a:r>
              <a:rPr dirty="0" sz="1100" spc="-5" b="1">
                <a:latin typeface="Calibri"/>
                <a:cs typeface="Calibri"/>
              </a:rPr>
              <a:t>nelze kombinovat </a:t>
            </a:r>
            <a:r>
              <a:rPr dirty="0" sz="1100" b="1">
                <a:latin typeface="Calibri"/>
                <a:cs typeface="Calibri"/>
              </a:rPr>
              <a:t>více </a:t>
            </a:r>
            <a:r>
              <a:rPr dirty="0" sz="1100" spc="-5" b="1">
                <a:latin typeface="Calibri"/>
                <a:cs typeface="Calibri"/>
              </a:rPr>
              <a:t>režimů </a:t>
            </a:r>
            <a:r>
              <a:rPr dirty="0" sz="1100" b="1">
                <a:latin typeface="Calibri"/>
                <a:cs typeface="Calibri"/>
              </a:rPr>
              <a:t>veřejné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podpory.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340995" indent="-227329">
              <a:lnSpc>
                <a:spcPct val="100000"/>
              </a:lnSpc>
              <a:buAutoNum type="arabicPeriod" startAt="5"/>
              <a:tabLst>
                <a:tab pos="341630" algn="l"/>
              </a:tabLst>
            </a:pPr>
            <a:r>
              <a:rPr dirty="0" sz="1400" spc="-5" b="1">
                <a:latin typeface="Calibri"/>
                <a:cs typeface="Calibri"/>
              </a:rPr>
              <a:t>Věcné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zaměření</a:t>
            </a:r>
            <a:endParaRPr sz="1400">
              <a:latin typeface="Calibri"/>
              <a:cs typeface="Calibri"/>
            </a:endParaRPr>
          </a:p>
          <a:p>
            <a:pPr algn="just" lvl="1" marL="563245" indent="-449580">
              <a:lnSpc>
                <a:spcPct val="100000"/>
              </a:lnSpc>
              <a:spcBef>
                <a:spcPts val="45"/>
              </a:spcBef>
              <a:buAutoNum type="arabicPeriod"/>
              <a:tabLst>
                <a:tab pos="563880" algn="l"/>
              </a:tabLst>
            </a:pPr>
            <a:r>
              <a:rPr dirty="0" sz="1200" spc="-5" b="1">
                <a:latin typeface="Calibri"/>
                <a:cs typeface="Calibri"/>
              </a:rPr>
              <a:t>Popis podporovaných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aktivit</a:t>
            </a:r>
            <a:endParaRPr sz="1200">
              <a:latin typeface="Calibri"/>
              <a:cs typeface="Calibri"/>
            </a:endParaRPr>
          </a:p>
          <a:p>
            <a:pPr algn="just" marL="114300" marR="107314">
              <a:lnSpc>
                <a:spcPct val="101499"/>
              </a:lnSpc>
              <a:spcBef>
                <a:spcPts val="295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souladu se strategií CLLD </a:t>
            </a:r>
            <a:r>
              <a:rPr dirty="0" sz="1100">
                <a:latin typeface="Calibri"/>
                <a:cs typeface="Calibri"/>
              </a:rPr>
              <a:t>MAS </a:t>
            </a:r>
            <a:r>
              <a:rPr dirty="0" sz="1100" spc="-5">
                <a:latin typeface="Calibri"/>
                <a:cs typeface="Calibri"/>
              </a:rPr>
              <a:t>Hanácké Království </a:t>
            </a:r>
            <a:r>
              <a:rPr dirty="0" sz="1100">
                <a:latin typeface="Calibri"/>
                <a:cs typeface="Calibri"/>
              </a:rPr>
              <a:t>budou podporovány </a:t>
            </a:r>
            <a:r>
              <a:rPr dirty="0" sz="1100" spc="-5">
                <a:latin typeface="Calibri"/>
                <a:cs typeface="Calibri"/>
              </a:rPr>
              <a:t>aktivity, jejichž cílem </a:t>
            </a:r>
            <a:r>
              <a:rPr dirty="0" sz="1100" spc="-10">
                <a:latin typeface="Calibri"/>
                <a:cs typeface="Calibri"/>
              </a:rPr>
              <a:t>je  </a:t>
            </a:r>
            <a:r>
              <a:rPr dirty="0" sz="1100" spc="-5">
                <a:latin typeface="Calibri"/>
                <a:cs typeface="Calibri"/>
              </a:rPr>
              <a:t>zlepšení dostupnosti sociálních služeb </a:t>
            </a: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obyvatele žijící na </a:t>
            </a:r>
            <a:r>
              <a:rPr dirty="0" sz="1100">
                <a:latin typeface="Calibri"/>
                <a:cs typeface="Calibri"/>
              </a:rPr>
              <a:t>území </a:t>
            </a:r>
            <a:r>
              <a:rPr dirty="0" sz="1100" spc="-5">
                <a:latin typeface="Calibri"/>
                <a:cs typeface="Calibri"/>
              </a:rPr>
              <a:t>MAS. Soubor </a:t>
            </a:r>
            <a:r>
              <a:rPr dirty="0" sz="1100">
                <a:latin typeface="Calibri"/>
                <a:cs typeface="Calibri"/>
              </a:rPr>
              <a:t>aktivit, </a:t>
            </a:r>
            <a:r>
              <a:rPr dirty="0" sz="1100" spc="-5">
                <a:latin typeface="Calibri"/>
                <a:cs typeface="Calibri"/>
              </a:rPr>
              <a:t>na které </a:t>
            </a:r>
            <a:r>
              <a:rPr dirty="0" sz="1100" spc="-10">
                <a:latin typeface="Calibri"/>
                <a:cs typeface="Calibri"/>
              </a:rPr>
              <a:t>se  </a:t>
            </a:r>
            <a:r>
              <a:rPr dirty="0" sz="1100">
                <a:latin typeface="Calibri"/>
                <a:cs typeface="Calibri"/>
              </a:rPr>
              <a:t>zaměřuje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tato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výzva,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byly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identifikovány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rámci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území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(v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souladu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zjištěními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prezentovanými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9464" y="9165081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3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61364" y="9216389"/>
            <a:ext cx="5838825" cy="58166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38100" marR="30480">
              <a:lnSpc>
                <a:spcPct val="101800"/>
              </a:lnSpc>
              <a:spcBef>
                <a:spcPts val="80"/>
              </a:spcBef>
            </a:pPr>
            <a:r>
              <a:rPr dirty="0" baseline="23148" sz="900">
                <a:latin typeface="Calibri"/>
                <a:cs typeface="Calibri"/>
              </a:rPr>
              <a:t>6 </a:t>
            </a:r>
            <a:r>
              <a:rPr dirty="0" sz="900" spc="-5">
                <a:latin typeface="Calibri"/>
                <a:cs typeface="Calibri"/>
              </a:rPr>
              <a:t>Pokud budou </a:t>
            </a:r>
            <a:r>
              <a:rPr dirty="0" sz="900">
                <a:latin typeface="Calibri"/>
                <a:cs typeface="Calibri"/>
              </a:rPr>
              <a:t>v rámci </a:t>
            </a:r>
            <a:r>
              <a:rPr dirty="0" sz="900" spc="-5">
                <a:latin typeface="Calibri"/>
                <a:cs typeface="Calibri"/>
              </a:rPr>
              <a:t>projektu dalším subjektům propláceny </a:t>
            </a:r>
            <a:r>
              <a:rPr dirty="0" sz="900">
                <a:latin typeface="Calibri"/>
                <a:cs typeface="Calibri"/>
              </a:rPr>
              <a:t>např. </a:t>
            </a:r>
            <a:r>
              <a:rPr dirty="0" sz="900" spc="-5">
                <a:latin typeface="Calibri"/>
                <a:cs typeface="Calibri"/>
              </a:rPr>
              <a:t>mzdové příspěvky pro umístění osoby </a:t>
            </a:r>
            <a:r>
              <a:rPr dirty="0" sz="900">
                <a:latin typeface="Calibri"/>
                <a:cs typeface="Calibri"/>
              </a:rPr>
              <a:t>z </a:t>
            </a:r>
            <a:r>
              <a:rPr dirty="0" sz="900" spc="-5">
                <a:latin typeface="Calibri"/>
                <a:cs typeface="Calibri"/>
              </a:rPr>
              <a:t>cílové skupiny na  pracovní místo, není </a:t>
            </a:r>
            <a:r>
              <a:rPr dirty="0" sz="900">
                <a:latin typeface="Calibri"/>
                <a:cs typeface="Calibri"/>
              </a:rPr>
              <a:t>možno </a:t>
            </a:r>
            <a:r>
              <a:rPr dirty="0" sz="900" spc="-5">
                <a:latin typeface="Calibri"/>
                <a:cs typeface="Calibri"/>
              </a:rPr>
              <a:t>vyloučit zvýhodnění </a:t>
            </a:r>
            <a:r>
              <a:rPr dirty="0" sz="900">
                <a:latin typeface="Calibri"/>
                <a:cs typeface="Calibri"/>
              </a:rPr>
              <a:t>i </a:t>
            </a:r>
            <a:r>
              <a:rPr dirty="0" sz="900" spc="-5">
                <a:latin typeface="Calibri"/>
                <a:cs typeface="Calibri"/>
              </a:rPr>
              <a:t>těchto subjektů na trhu, </a:t>
            </a:r>
            <a:r>
              <a:rPr dirty="0" sz="900">
                <a:latin typeface="Calibri"/>
                <a:cs typeface="Calibri"/>
              </a:rPr>
              <a:t>a </a:t>
            </a:r>
            <a:r>
              <a:rPr dirty="0" sz="900" spc="-5">
                <a:latin typeface="Calibri"/>
                <a:cs typeface="Calibri"/>
              </a:rPr>
              <a:t>vztahují se na </a:t>
            </a:r>
            <a:r>
              <a:rPr dirty="0" sz="900">
                <a:latin typeface="Calibri"/>
                <a:cs typeface="Calibri"/>
              </a:rPr>
              <a:t>ně tedy </a:t>
            </a:r>
            <a:r>
              <a:rPr dirty="0" sz="900" spc="-5">
                <a:latin typeface="Calibri"/>
                <a:cs typeface="Calibri"/>
              </a:rPr>
              <a:t>pravidla </a:t>
            </a:r>
            <a:r>
              <a:rPr dirty="0" sz="900">
                <a:latin typeface="Calibri"/>
                <a:cs typeface="Calibri"/>
              </a:rPr>
              <a:t>poskytování  </a:t>
            </a:r>
            <a:r>
              <a:rPr dirty="0" sz="900" spc="-5">
                <a:latin typeface="Calibri"/>
                <a:cs typeface="Calibri"/>
              </a:rPr>
              <a:t>veřejné podpory. </a:t>
            </a:r>
            <a:r>
              <a:rPr dirty="0" sz="900">
                <a:latin typeface="Calibri"/>
                <a:cs typeface="Calibri"/>
              </a:rPr>
              <a:t>Je </a:t>
            </a:r>
            <a:r>
              <a:rPr dirty="0" sz="900" spc="-5">
                <a:latin typeface="Calibri"/>
                <a:cs typeface="Calibri"/>
              </a:rPr>
              <a:t>tedy pravděpodobné, </a:t>
            </a:r>
            <a:r>
              <a:rPr dirty="0" sz="900">
                <a:latin typeface="Calibri"/>
                <a:cs typeface="Calibri"/>
              </a:rPr>
              <a:t>že v </a:t>
            </a:r>
            <a:r>
              <a:rPr dirty="0" sz="900" spc="-5">
                <a:latin typeface="Calibri"/>
                <a:cs typeface="Calibri"/>
              </a:rPr>
              <a:t>průběhu realizace projektu bude těmto subjektům </a:t>
            </a:r>
            <a:r>
              <a:rPr dirty="0" sz="900">
                <a:latin typeface="Calibri"/>
                <a:cs typeface="Calibri"/>
              </a:rPr>
              <a:t>pro </a:t>
            </a:r>
            <a:r>
              <a:rPr dirty="0" sz="900" spc="-5">
                <a:latin typeface="Calibri"/>
                <a:cs typeface="Calibri"/>
              </a:rPr>
              <a:t>účely využití mzdových  příspěvků přidělena veřejná podpora/podpora de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minimis.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764" y="1186941"/>
            <a:ext cx="5787390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analytické části Strategie CLLD </a:t>
            </a:r>
            <a:r>
              <a:rPr dirty="0" sz="1100">
                <a:latin typeface="Calibri"/>
                <a:cs typeface="Calibri"/>
              </a:rPr>
              <a:t>MAS </a:t>
            </a:r>
            <a:r>
              <a:rPr dirty="0" sz="1100" spc="-5">
                <a:latin typeface="Calibri"/>
                <a:cs typeface="Calibri"/>
              </a:rPr>
              <a:t>Hanácké Království) </a:t>
            </a:r>
            <a:r>
              <a:rPr dirty="0" sz="1100" spc="-10">
                <a:latin typeface="Calibri"/>
                <a:cs typeface="Calibri"/>
              </a:rPr>
              <a:t>jako </a:t>
            </a:r>
            <a:r>
              <a:rPr dirty="0" sz="1100" spc="-5">
                <a:latin typeface="Calibri"/>
                <a:cs typeface="Calibri"/>
              </a:rPr>
              <a:t>nejpotřebnější.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této výzvy  </a:t>
            </a:r>
            <a:r>
              <a:rPr dirty="0" sz="1100">
                <a:latin typeface="Calibri"/>
                <a:cs typeface="Calibri"/>
              </a:rPr>
              <a:t>budou </a:t>
            </a:r>
            <a:r>
              <a:rPr dirty="0" sz="1100" spc="-5">
                <a:latin typeface="Calibri"/>
                <a:cs typeface="Calibri"/>
              </a:rPr>
              <a:t>podporovány projekty, jejichž </a:t>
            </a:r>
            <a:r>
              <a:rPr dirty="0" sz="1100">
                <a:latin typeface="Calibri"/>
                <a:cs typeface="Calibri"/>
              </a:rPr>
              <a:t>věcné zaměření </a:t>
            </a:r>
            <a:r>
              <a:rPr dirty="0" sz="1100" spc="-5">
                <a:latin typeface="Calibri"/>
                <a:cs typeface="Calibri"/>
              </a:rPr>
              <a:t>bude spadat do následujících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oblastí: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150"/>
              </a:lnSpc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6764" y="2288794"/>
            <a:ext cx="5789295" cy="68580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01499"/>
              </a:lnSpc>
              <a:spcBef>
                <a:spcPts val="85"/>
              </a:spcBef>
              <a:buAutoNum type="arabicParenR"/>
              <a:tabLst>
                <a:tab pos="151765" algn="l"/>
              </a:tabLst>
            </a:pPr>
            <a:r>
              <a:rPr dirty="0" sz="1100" spc="-5">
                <a:latin typeface="Calibri"/>
                <a:cs typeface="Calibri"/>
              </a:rPr>
              <a:t>Zajištění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registrovaných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sociálních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služeb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odborné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sociální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poradenství,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terénní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programy,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sociálně  </a:t>
            </a:r>
            <a:r>
              <a:rPr dirty="0" sz="1100">
                <a:latin typeface="Calibri"/>
                <a:cs typeface="Calibri"/>
              </a:rPr>
              <a:t>aktivizační </a:t>
            </a:r>
            <a:r>
              <a:rPr dirty="0" sz="1100" spc="-5">
                <a:latin typeface="Calibri"/>
                <a:cs typeface="Calibri"/>
              </a:rPr>
              <a:t>služby </a:t>
            </a:r>
            <a:r>
              <a:rPr dirty="0" sz="1100">
                <a:latin typeface="Calibri"/>
                <a:cs typeface="Calibri"/>
              </a:rPr>
              <a:t>pro </a:t>
            </a:r>
            <a:r>
              <a:rPr dirty="0" sz="1100" spc="-5">
                <a:latin typeface="Calibri"/>
                <a:cs typeface="Calibri"/>
              </a:rPr>
              <a:t>rodiny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dětmi, raná péče, kontaktní </a:t>
            </a:r>
            <a:r>
              <a:rPr dirty="0" sz="1100">
                <a:latin typeface="Calibri"/>
                <a:cs typeface="Calibri"/>
              </a:rPr>
              <a:t>centra, </a:t>
            </a:r>
            <a:r>
              <a:rPr dirty="0" sz="1100" spc="-5">
                <a:latin typeface="Calibri"/>
                <a:cs typeface="Calibri"/>
              </a:rPr>
              <a:t>nízkoprahová </a:t>
            </a:r>
            <a:r>
              <a:rPr dirty="0" sz="1100">
                <a:latin typeface="Calibri"/>
                <a:cs typeface="Calibri"/>
              </a:rPr>
              <a:t>zařízení </a:t>
            </a:r>
            <a:r>
              <a:rPr dirty="0" sz="1100" spc="-5">
                <a:latin typeface="Calibri"/>
                <a:cs typeface="Calibri"/>
              </a:rPr>
              <a:t>pro </a:t>
            </a:r>
            <a:r>
              <a:rPr dirty="0" sz="1100">
                <a:latin typeface="Calibri"/>
                <a:cs typeface="Calibri"/>
              </a:rPr>
              <a:t>děti a  mládež, </a:t>
            </a:r>
            <a:r>
              <a:rPr dirty="0" sz="1100" spc="-5">
                <a:latin typeface="Calibri"/>
                <a:cs typeface="Calibri"/>
              </a:rPr>
              <a:t>sociální rehabilitace, sociálně terapeutické dílny, služby následné </a:t>
            </a:r>
            <a:r>
              <a:rPr dirty="0" sz="1100">
                <a:latin typeface="Calibri"/>
                <a:cs typeface="Calibri"/>
              </a:rPr>
              <a:t>péče, </a:t>
            </a:r>
            <a:r>
              <a:rPr dirty="0" sz="1100" spc="-5">
                <a:latin typeface="Calibri"/>
                <a:cs typeface="Calibri"/>
              </a:rPr>
              <a:t>podpora  samostatného bydlení, osobní </a:t>
            </a:r>
            <a:r>
              <a:rPr dirty="0" sz="1100">
                <a:latin typeface="Calibri"/>
                <a:cs typeface="Calibri"/>
              </a:rPr>
              <a:t>asistence, </a:t>
            </a:r>
            <a:r>
              <a:rPr dirty="0" sz="1100" spc="-5">
                <a:latin typeface="Calibri"/>
                <a:cs typeface="Calibri"/>
              </a:rPr>
              <a:t>odlehčovací služby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arenR"/>
            </a:pPr>
            <a:endParaRPr sz="9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1800"/>
              </a:lnSpc>
              <a:buAutoNum type="arabicParenR"/>
              <a:tabLst>
                <a:tab pos="168275" algn="l"/>
              </a:tabLst>
            </a:pPr>
            <a:r>
              <a:rPr dirty="0" sz="1100" spc="-5">
                <a:latin typeface="Calibri"/>
                <a:cs typeface="Calibri"/>
              </a:rPr>
              <a:t>Zajištění služeb mimo zákon 108/2006 Sb. </a:t>
            </a:r>
            <a:r>
              <a:rPr dirty="0" sz="1100">
                <a:latin typeface="Calibri"/>
                <a:cs typeface="Calibri"/>
              </a:rPr>
              <a:t>– </a:t>
            </a:r>
            <a:r>
              <a:rPr dirty="0" sz="1100" spc="-5">
                <a:latin typeface="Calibri"/>
                <a:cs typeface="Calibri"/>
              </a:rPr>
              <a:t>podpora sociálního/prostupného bydlení, aktivizační,  </a:t>
            </a:r>
            <a:r>
              <a:rPr dirty="0" sz="1100">
                <a:latin typeface="Calibri"/>
                <a:cs typeface="Calibri"/>
              </a:rPr>
              <a:t>asistenční a </a:t>
            </a:r>
            <a:r>
              <a:rPr dirty="0" sz="1100" spc="-5">
                <a:latin typeface="Calibri"/>
                <a:cs typeface="Calibri"/>
              </a:rPr>
              <a:t>motivační programy, nástroje prevence kriminality, programy </a:t>
            </a:r>
            <a:r>
              <a:rPr dirty="0" sz="1100">
                <a:latin typeface="Calibri"/>
                <a:cs typeface="Calibri"/>
              </a:rPr>
              <a:t>prevence </a:t>
            </a:r>
            <a:r>
              <a:rPr dirty="0" sz="1100" spc="-5">
                <a:latin typeface="Calibri"/>
                <a:cs typeface="Calibri"/>
              </a:rPr>
              <a:t>sociálně  patologických jevů, programy prevence, vzdělávací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osvětové programy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arenR"/>
            </a:pPr>
            <a:endParaRPr sz="9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1800"/>
              </a:lnSpc>
              <a:buAutoNum type="arabicParenR"/>
              <a:tabLst>
                <a:tab pos="189230" algn="l"/>
              </a:tabLst>
            </a:pPr>
            <a:r>
              <a:rPr dirty="0" sz="1100" spc="-5">
                <a:latin typeface="Calibri"/>
                <a:cs typeface="Calibri"/>
              </a:rPr>
              <a:t>Zajištění činností souvisejících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možným vznikem/rozšířením komunitního </a:t>
            </a:r>
            <a:r>
              <a:rPr dirty="0" sz="1100">
                <a:latin typeface="Calibri"/>
                <a:cs typeface="Calibri"/>
              </a:rPr>
              <a:t>centra – </a:t>
            </a:r>
            <a:r>
              <a:rPr dirty="0" sz="1100" spc="-5">
                <a:latin typeface="Calibri"/>
                <a:cs typeface="Calibri"/>
              </a:rPr>
              <a:t>personální  </a:t>
            </a:r>
            <a:r>
              <a:rPr dirty="0" sz="1100">
                <a:latin typeface="Calibri"/>
                <a:cs typeface="Calibri"/>
              </a:rPr>
              <a:t>zajištění </a:t>
            </a:r>
            <a:r>
              <a:rPr dirty="0" sz="1100" spc="-5">
                <a:latin typeface="Calibri"/>
                <a:cs typeface="Calibri"/>
              </a:rPr>
              <a:t>provozu komunitního centra, realizace aktivizačních, </a:t>
            </a:r>
            <a:r>
              <a:rPr dirty="0" sz="1100">
                <a:latin typeface="Calibri"/>
                <a:cs typeface="Calibri"/>
              </a:rPr>
              <a:t>asistenčních a </a:t>
            </a:r>
            <a:r>
              <a:rPr dirty="0" sz="1100" spc="-5">
                <a:latin typeface="Calibri"/>
                <a:cs typeface="Calibri"/>
              </a:rPr>
              <a:t>motivačních programů,  prevence sociálně patologických jevů, provozní náklady centra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50">
              <a:latin typeface="Times New Roman"/>
              <a:cs typeface="Times New Roman"/>
            </a:endParaRPr>
          </a:p>
          <a:p>
            <a:pPr algn="just" marL="12700" marR="1701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Budou </a:t>
            </a:r>
            <a:r>
              <a:rPr dirty="0" sz="1100" spc="-5">
                <a:latin typeface="Calibri"/>
                <a:cs typeface="Calibri"/>
              </a:rPr>
              <a:t>podporovány pouze aktivity, které </a:t>
            </a:r>
            <a:r>
              <a:rPr dirty="0" sz="1100">
                <a:latin typeface="Calibri"/>
                <a:cs typeface="Calibri"/>
              </a:rPr>
              <a:t>mají </a:t>
            </a:r>
            <a:r>
              <a:rPr dirty="0" sz="1100" spc="-5">
                <a:latin typeface="Calibri"/>
                <a:cs typeface="Calibri"/>
              </a:rPr>
              <a:t>přímý dopad na cílové skupiny, tj. </a:t>
            </a:r>
            <a:r>
              <a:rPr dirty="0" sz="1100">
                <a:latin typeface="Calibri"/>
                <a:cs typeface="Calibri"/>
              </a:rPr>
              <a:t>aktivity </a:t>
            </a:r>
            <a:r>
              <a:rPr dirty="0" sz="1100" spc="-5">
                <a:latin typeface="Calibri"/>
                <a:cs typeface="Calibri"/>
              </a:rPr>
              <a:t>zaměřené  na přímou práci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cílovými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skupinami.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Jednotlivé </a:t>
            </a:r>
            <a:r>
              <a:rPr dirty="0" sz="1100" spc="-5">
                <a:latin typeface="Calibri"/>
                <a:cs typeface="Calibri"/>
              </a:rPr>
              <a:t>aktivity lze při realizaci projektů </a:t>
            </a:r>
            <a:r>
              <a:rPr dirty="0" sz="1100">
                <a:latin typeface="Calibri"/>
                <a:cs typeface="Calibri"/>
              </a:rPr>
              <a:t>mezi </a:t>
            </a:r>
            <a:r>
              <a:rPr dirty="0" sz="1100" spc="-5">
                <a:latin typeface="Calibri"/>
                <a:cs typeface="Calibri"/>
              </a:rPr>
              <a:t>sebou navzájem kombinovat. </a:t>
            </a:r>
            <a:r>
              <a:rPr dirty="0" sz="1100">
                <a:latin typeface="Calibri"/>
                <a:cs typeface="Calibri"/>
              </a:rPr>
              <a:t>Z popisu </a:t>
            </a:r>
            <a:r>
              <a:rPr dirty="0" sz="1100" spc="-5">
                <a:latin typeface="Calibri"/>
                <a:cs typeface="Calibri"/>
              </a:rPr>
              <a:t>projektu však  musí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být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jasně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zřejmé,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které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činnosti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spadají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dané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aktivity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stejně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tak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musí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být</a:t>
            </a:r>
            <a:r>
              <a:rPr dirty="0" sz="1100" spc="-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náklady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jednotlivé  </a:t>
            </a:r>
            <a:r>
              <a:rPr dirty="0" sz="1100">
                <a:latin typeface="Calibri"/>
                <a:cs typeface="Calibri"/>
              </a:rPr>
              <a:t>typy </a:t>
            </a:r>
            <a:r>
              <a:rPr dirty="0" sz="1100" spc="-5">
                <a:latin typeface="Calibri"/>
                <a:cs typeface="Calibri"/>
              </a:rPr>
              <a:t>aktivit odděleny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rozpočtu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Další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podmínky: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 </a:t>
            </a:r>
            <a:r>
              <a:rPr dirty="0" sz="1100">
                <a:latin typeface="Calibri"/>
                <a:cs typeface="Calibri"/>
              </a:rPr>
              <a:t>zaměření </a:t>
            </a:r>
            <a:r>
              <a:rPr dirty="0" sz="1100" spc="-5">
                <a:latin typeface="Calibri"/>
                <a:cs typeface="Calibri"/>
              </a:rPr>
              <a:t>projektu na poskytování služeb </a:t>
            </a:r>
            <a:r>
              <a:rPr dirty="0" sz="1100">
                <a:latin typeface="Calibri"/>
                <a:cs typeface="Calibri"/>
              </a:rPr>
              <a:t>obecného </a:t>
            </a:r>
            <a:r>
              <a:rPr dirty="0" sz="1100" spc="-5">
                <a:latin typeface="Calibri"/>
                <a:cs typeface="Calibri"/>
              </a:rPr>
              <a:t>hospodářského zájmu (sociální služby </a:t>
            </a:r>
            <a:r>
              <a:rPr dirty="0" sz="1100">
                <a:latin typeface="Calibri"/>
                <a:cs typeface="Calibri"/>
              </a:rPr>
              <a:t>-  aktivita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1.1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vymezení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rámci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Přílohy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č.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této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výzvy)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 kombinaci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jinou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aktivitou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výzvy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uvede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6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žadatel v </a:t>
            </a:r>
            <a:r>
              <a:rPr dirty="0" sz="1100" spc="-5">
                <a:latin typeface="Calibri"/>
                <a:cs typeface="Calibri"/>
              </a:rPr>
              <a:t>projektu sociální službu (v rozsahu základních činností) vždy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samostatné aktivity  projektu.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 více druhů poskytovaných sociálních služeb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projektu </a:t>
            </a:r>
            <a:r>
              <a:rPr dirty="0" sz="1100">
                <a:latin typeface="Calibri"/>
                <a:cs typeface="Calibri"/>
              </a:rPr>
              <a:t>budou </a:t>
            </a:r>
            <a:r>
              <a:rPr dirty="0" sz="1100" spc="-5">
                <a:latin typeface="Calibri"/>
                <a:cs typeface="Calibri"/>
              </a:rPr>
              <a:t>tyto popsány  vždy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samostatných aktivitách (nikoliv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</a:t>
            </a:r>
            <a:r>
              <a:rPr dirty="0" sz="1100" spc="-10">
                <a:latin typeface="Calibri"/>
                <a:cs typeface="Calibri"/>
              </a:rPr>
              <a:t>jedné </a:t>
            </a:r>
            <a:r>
              <a:rPr dirty="0" sz="1100" spc="-5">
                <a:latin typeface="Calibri"/>
                <a:cs typeface="Calibri"/>
              </a:rPr>
              <a:t>aktivity). </a:t>
            </a:r>
            <a:r>
              <a:rPr dirty="0" sz="1100">
                <a:latin typeface="Calibri"/>
                <a:cs typeface="Calibri"/>
              </a:rPr>
              <a:t>Pro každou </a:t>
            </a:r>
            <a:r>
              <a:rPr dirty="0" sz="1100" spc="-5">
                <a:latin typeface="Calibri"/>
                <a:cs typeface="Calibri"/>
              </a:rPr>
              <a:t>sociální službu (každý  </a:t>
            </a:r>
            <a:r>
              <a:rPr dirty="0" sz="1100">
                <a:latin typeface="Calibri"/>
                <a:cs typeface="Calibri"/>
              </a:rPr>
              <a:t>identifikátor </a:t>
            </a:r>
            <a:r>
              <a:rPr dirty="0" sz="1100" spc="-5">
                <a:latin typeface="Calibri"/>
                <a:cs typeface="Calibri"/>
              </a:rPr>
              <a:t>služby) uvedenou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projektu žadatel zároveň zpracuje samostatnou </a:t>
            </a:r>
            <a:r>
              <a:rPr dirty="0" sz="1100">
                <a:latin typeface="Calibri"/>
                <a:cs typeface="Calibri"/>
              </a:rPr>
              <a:t>Přílohu č. 4 – Údaje o  sociální</a:t>
            </a:r>
            <a:r>
              <a:rPr dirty="0" sz="1100" spc="-5">
                <a:latin typeface="Calibri"/>
                <a:cs typeface="Calibri"/>
              </a:rPr>
              <a:t> službě.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71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případě služeb </a:t>
            </a:r>
            <a:r>
              <a:rPr dirty="0" sz="1100">
                <a:latin typeface="Calibri"/>
                <a:cs typeface="Calibri"/>
              </a:rPr>
              <a:t>obecného </a:t>
            </a:r>
            <a:r>
              <a:rPr dirty="0" sz="1100" spc="-5">
                <a:latin typeface="Calibri"/>
                <a:cs typeface="Calibri"/>
              </a:rPr>
              <a:t>hospodářského zájmu (aktivita </a:t>
            </a:r>
            <a:r>
              <a:rPr dirty="0" sz="1100">
                <a:latin typeface="Calibri"/>
                <a:cs typeface="Calibri"/>
              </a:rPr>
              <a:t>1.1 </a:t>
            </a:r>
            <a:r>
              <a:rPr dirty="0" sz="1100" spc="-5">
                <a:latin typeface="Calibri"/>
                <a:cs typeface="Calibri"/>
              </a:rPr>
              <a:t>Sociální služby </a:t>
            </a:r>
            <a:r>
              <a:rPr dirty="0" sz="1100">
                <a:latin typeface="Calibri"/>
                <a:cs typeface="Calibri"/>
              </a:rPr>
              <a:t>a aktivita 1.2 </a:t>
            </a:r>
            <a:r>
              <a:rPr dirty="0" sz="1100" spc="-5">
                <a:latin typeface="Calibri"/>
                <a:cs typeface="Calibri"/>
              </a:rPr>
              <a:t>písm. J)  Sociální bydlení) nejsou způsobilým výdajem výdaje investičního charakteru spojené </a:t>
            </a:r>
            <a:r>
              <a:rPr dirty="0" sz="1100">
                <a:latin typeface="Calibri"/>
                <a:cs typeface="Calibri"/>
              </a:rPr>
              <a:t>s </a:t>
            </a:r>
            <a:r>
              <a:rPr dirty="0" sz="1100" spc="-5">
                <a:latin typeface="Calibri"/>
                <a:cs typeface="Calibri"/>
              </a:rPr>
              <a:t>nákupem  dlouhodobého (hmotného </a:t>
            </a:r>
            <a:r>
              <a:rPr dirty="0" sz="1100">
                <a:latin typeface="Calibri"/>
                <a:cs typeface="Calibri"/>
              </a:rPr>
              <a:t>i </a:t>
            </a:r>
            <a:r>
              <a:rPr dirty="0" sz="1100" spc="-5">
                <a:latin typeface="Calibri"/>
                <a:cs typeface="Calibri"/>
              </a:rPr>
              <a:t>nehmotného) majetku. Uznatelným výdajem </a:t>
            </a:r>
            <a:r>
              <a:rPr dirty="0" sz="1100">
                <a:latin typeface="Calibri"/>
                <a:cs typeface="Calibri"/>
              </a:rPr>
              <a:t>jsou </a:t>
            </a:r>
            <a:r>
              <a:rPr dirty="0" sz="1100" spc="-5">
                <a:latin typeface="Calibri"/>
                <a:cs typeface="Calibri"/>
              </a:rPr>
              <a:t>pouze </a:t>
            </a:r>
            <a:r>
              <a:rPr dirty="0" sz="1100">
                <a:latin typeface="Calibri"/>
                <a:cs typeface="Calibri"/>
              </a:rPr>
              <a:t>odpisy  </a:t>
            </a:r>
            <a:r>
              <a:rPr dirty="0" sz="1100" spc="-5">
                <a:latin typeface="Calibri"/>
                <a:cs typeface="Calibri"/>
              </a:rPr>
              <a:t>dlouhodobého hmotného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nehmotného </a:t>
            </a:r>
            <a:r>
              <a:rPr dirty="0" sz="1100">
                <a:latin typeface="Calibri"/>
                <a:cs typeface="Calibri"/>
              </a:rPr>
              <a:t>majetku </a:t>
            </a:r>
            <a:r>
              <a:rPr dirty="0" sz="1100" spc="-5">
                <a:latin typeface="Calibri"/>
                <a:cs typeface="Calibri"/>
              </a:rPr>
              <a:t>používaného pro účely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projektu.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698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Maximální objem nákladů investičního charakteru (nákup dlouhodobého hmotného </a:t>
            </a:r>
            <a:r>
              <a:rPr dirty="0" sz="1100">
                <a:latin typeface="Calibri"/>
                <a:cs typeface="Calibri"/>
              </a:rPr>
              <a:t>i </a:t>
            </a:r>
            <a:r>
              <a:rPr dirty="0" sz="1100" spc="-5">
                <a:latin typeface="Calibri"/>
                <a:cs typeface="Calibri"/>
              </a:rPr>
              <a:t>nehmotného  majetku) na celkových přímých způsobilých nákladech projektu </a:t>
            </a:r>
            <a:r>
              <a:rPr dirty="0" sz="1100">
                <a:latin typeface="Calibri"/>
                <a:cs typeface="Calibri"/>
              </a:rPr>
              <a:t>činí 50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%.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5.2.</a:t>
            </a:r>
            <a:r>
              <a:rPr dirty="0" sz="1200" spc="3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Indikátory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800"/>
              </a:lnSpc>
              <a:spcBef>
                <a:spcPts val="290"/>
              </a:spcBef>
            </a:pPr>
            <a:r>
              <a:rPr dirty="0" sz="1100">
                <a:latin typeface="Calibri"/>
                <a:cs typeface="Calibri"/>
              </a:rPr>
              <a:t>Pravidla týkající </a:t>
            </a:r>
            <a:r>
              <a:rPr dirty="0" sz="1100" spc="-10">
                <a:latin typeface="Calibri"/>
                <a:cs typeface="Calibri"/>
              </a:rPr>
              <a:t>se </a:t>
            </a:r>
            <a:r>
              <a:rPr dirty="0" sz="1100" spc="-5">
                <a:latin typeface="Calibri"/>
                <a:cs typeface="Calibri"/>
              </a:rPr>
              <a:t>indikátorů, včetně </a:t>
            </a:r>
            <a:r>
              <a:rPr dirty="0" sz="1100">
                <a:latin typeface="Calibri"/>
                <a:cs typeface="Calibri"/>
              </a:rPr>
              <a:t>definic </a:t>
            </a:r>
            <a:r>
              <a:rPr dirty="0" sz="1100" spc="-5">
                <a:latin typeface="Calibri"/>
                <a:cs typeface="Calibri"/>
              </a:rPr>
              <a:t>jednotlivých indikátorů, </a:t>
            </a:r>
            <a:r>
              <a:rPr dirty="0" sz="1100">
                <a:latin typeface="Calibri"/>
                <a:cs typeface="Calibri"/>
              </a:rPr>
              <a:t>jsou k </a:t>
            </a:r>
            <a:r>
              <a:rPr dirty="0" sz="1100" spc="-5">
                <a:latin typeface="Calibri"/>
                <a:cs typeface="Calibri"/>
              </a:rPr>
              <a:t>dispozici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Obecné části  </a:t>
            </a:r>
            <a:r>
              <a:rPr dirty="0" sz="1100">
                <a:latin typeface="Calibri"/>
                <a:cs typeface="Calibri"/>
              </a:rPr>
              <a:t>pravidel </a:t>
            </a:r>
            <a:r>
              <a:rPr dirty="0" sz="1100" spc="-5">
                <a:latin typeface="Calibri"/>
                <a:cs typeface="Calibri"/>
              </a:rPr>
              <a:t>pro žadatele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příjemce </a:t>
            </a:r>
            <a:r>
              <a:rPr dirty="0" sz="1100">
                <a:latin typeface="Calibri"/>
                <a:cs typeface="Calibri"/>
              </a:rPr>
              <a:t>v </a:t>
            </a:r>
            <a:r>
              <a:rPr dirty="0" sz="1100" spc="-5">
                <a:latin typeface="Calibri"/>
                <a:cs typeface="Calibri"/>
              </a:rPr>
              <a:t>rámci Operačního programu Zaměstnanost (konkrétní </a:t>
            </a:r>
            <a:r>
              <a:rPr dirty="0" sz="1100">
                <a:latin typeface="Calibri"/>
                <a:cs typeface="Calibri"/>
              </a:rPr>
              <a:t>odkaz </a:t>
            </a:r>
            <a:r>
              <a:rPr dirty="0" sz="1100" spc="-5">
                <a:latin typeface="Calibri"/>
                <a:cs typeface="Calibri"/>
              </a:rPr>
              <a:t>na  elektronickou </a:t>
            </a:r>
            <a:r>
              <a:rPr dirty="0" sz="1100">
                <a:latin typeface="Calibri"/>
                <a:cs typeface="Calibri"/>
              </a:rPr>
              <a:t>verzi </a:t>
            </a:r>
            <a:r>
              <a:rPr dirty="0" sz="1100" spc="-5">
                <a:latin typeface="Calibri"/>
                <a:cs typeface="Calibri"/>
              </a:rPr>
              <a:t>tohoto </a:t>
            </a:r>
            <a:r>
              <a:rPr dirty="0" sz="1100">
                <a:latin typeface="Calibri"/>
                <a:cs typeface="Calibri"/>
              </a:rPr>
              <a:t>dokumentu viz část </a:t>
            </a:r>
            <a:r>
              <a:rPr dirty="0" sz="1100" spc="-5">
                <a:latin typeface="Calibri"/>
                <a:cs typeface="Calibri"/>
              </a:rPr>
              <a:t>10.2 této výzvy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MAS).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2019-12-18T13:44:36Z</dcterms:created>
  <dcterms:modified xsi:type="dcterms:W3CDTF">2019-12-18T13:44:36Z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2019-12-18T00:00:00Z</vt:filetime>
  </property>
  <property fmtid="{D5CDD505-2E9C-101B-9397-08002B2CF9AE}" pid="3" name="LastSaved">
    <vt:filetime>2019-12-18T00:00:00Z</vt:filetime>
  </property>
</Properties>
</file>